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sldIdLst>
    <p:sldId id="285" r:id="rId5"/>
    <p:sldId id="258" r:id="rId6"/>
    <p:sldId id="262" r:id="rId7"/>
    <p:sldId id="284" r:id="rId8"/>
    <p:sldId id="260" r:id="rId9"/>
    <p:sldId id="272" r:id="rId10"/>
    <p:sldId id="261" r:id="rId11"/>
    <p:sldId id="274" r:id="rId12"/>
    <p:sldId id="275" r:id="rId13"/>
    <p:sldId id="266" r:id="rId14"/>
    <p:sldId id="276" r:id="rId15"/>
    <p:sldId id="277" r:id="rId16"/>
    <p:sldId id="265" r:id="rId17"/>
    <p:sldId id="267" r:id="rId18"/>
    <p:sldId id="268" r:id="rId19"/>
    <p:sldId id="269" r:id="rId20"/>
    <p:sldId id="271" r:id="rId21"/>
    <p:sldId id="278" r:id="rId22"/>
    <p:sldId id="283" r:id="rId23"/>
    <p:sldId id="279" r:id="rId24"/>
    <p:sldId id="270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4" y="1139826"/>
            <a:ext cx="10411884" cy="92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raight Connector 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33" y="3713163"/>
            <a:ext cx="62992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676401"/>
            <a:ext cx="8534400" cy="192405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39737"/>
            <a:ext cx="8534400" cy="1522862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2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72EA1-77E5-4101-81A6-1FB924759B1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63CE68-AF82-4954-9A7C-2225E409D6A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26464693"/>
      </p:ext>
    </p:extLst>
  </p:cSld>
  <p:clrMapOvr>
    <a:masterClrMapping/>
  </p:clrMapOvr>
  <p:transition advTm="20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143000"/>
            <a:ext cx="10363200" cy="5715000"/>
            <a:chOff x="1371600" y="1143000"/>
            <a:chExt cx="7772400" cy="5715000"/>
          </a:xfrm>
        </p:grpSpPr>
        <p:sp>
          <p:nvSpPr>
            <p:cNvPr id="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9"/>
          <p:cNvSpPr/>
          <p:nvPr/>
        </p:nvSpPr>
        <p:spPr>
          <a:xfrm flipV="1">
            <a:off x="11154834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9" name="Straight Connector 20"/>
          <p:cNvCxnSpPr/>
          <p:nvPr/>
        </p:nvCxnSpPr>
        <p:spPr>
          <a:xfrm rot="5400000">
            <a:off x="7729861" y="3427942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828802"/>
            <a:ext cx="8737600" cy="45447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12395" y="152401"/>
            <a:ext cx="979605" cy="5851525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05069-9742-4948-9A06-BF021DBE969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3C2263-7DD1-4F4D-8CDE-8ADD002DA65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19669890"/>
      </p:ext>
    </p:extLst>
  </p:cSld>
  <p:clrMapOvr>
    <a:masterClrMapping/>
  </p:clrMapOvr>
  <p:transition advTm="20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4779F-877E-4894-8D72-7BFB6EA50C0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29A5-2784-45B9-B496-FE52332F934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2408204"/>
      </p:ext>
    </p:extLst>
  </p:cSld>
  <p:clrMapOvr>
    <a:masterClrMapping/>
  </p:clrMapOvr>
  <p:transition advTm="20000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4" y="1139826"/>
            <a:ext cx="10411884" cy="92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raight Connector 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33" y="3713163"/>
            <a:ext cx="62992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676401"/>
            <a:ext cx="8534400" cy="192405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39737"/>
            <a:ext cx="8534400" cy="1522862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2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72EA1-77E5-4101-81A6-1FB924759B1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63CE68-AF82-4954-9A7C-2225E409D6A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527554109"/>
      </p:ext>
    </p:extLst>
  </p:cSld>
  <p:clrMapOvr>
    <a:masterClrMapping/>
  </p:clrMapOvr>
  <p:transition advTm="20000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98C2DF-2960-449B-870E-28B8A5EA98C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D4B99-C278-48F7-85D3-FC8127D7FC2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434251271"/>
      </p:ext>
    </p:extLst>
  </p:cSld>
  <p:clrMapOvr>
    <a:masterClrMapping/>
  </p:clrMapOvr>
  <p:transition advTm="20000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1143000"/>
            <a:ext cx="10363200" cy="2743200"/>
            <a:chOff x="0" y="1143000"/>
            <a:chExt cx="7772400" cy="2743200"/>
          </a:xfrm>
        </p:grpSpPr>
        <p:sp>
          <p:nvSpPr>
            <p:cNvPr id="5" name="Rectangle 14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9144000" cy="11430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56848"/>
            <a:ext cx="9144000" cy="640080"/>
          </a:xfrm>
        </p:spPr>
        <p:txBody>
          <a:bodyPr anchor="t" anchorCtr="0"/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0F058-7183-4668-ABDB-6404573E93C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C31089-56FE-4D0E-BABE-06EF7FC4974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375948790"/>
      </p:ext>
    </p:extLst>
  </p:cSld>
  <p:clrMapOvr>
    <a:masterClrMapping/>
  </p:clrMapOvr>
  <p:transition advTm="20000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8715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0947D3-3DE8-49F2-993B-438B165C26C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25EA7-2957-4D2E-8FE2-86FF31675810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762347910"/>
      </p:ext>
    </p:extLst>
  </p:cSld>
  <p:clrMapOvr>
    <a:masterClrMapping/>
  </p:clrMapOvr>
  <p:transition advTm="20000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aight Connector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62213"/>
            <a:ext cx="8737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8384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8384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9471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9471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233D-65F5-41D9-9CE4-0B4D48BF869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E95153-4806-49A7-9073-2156CD3CCC8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26294163"/>
      </p:ext>
    </p:extLst>
  </p:cSld>
  <p:clrMapOvr>
    <a:masterClrMapping/>
  </p:clrMapOvr>
  <p:transition advTm="20000">
    <p:cover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429BDA-BBC5-4CB5-8CE1-93BB917DEE6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4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F055-7448-4171-946F-DF2A0E9BD1D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34163137"/>
      </p:ext>
    </p:extLst>
  </p:cSld>
  <p:clrMapOvr>
    <a:masterClrMapping/>
  </p:clrMapOvr>
  <p:transition advTm="20000"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6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19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10" name="Straight Connector 20"/>
          <p:cNvCxnSpPr/>
          <p:nvPr/>
        </p:nvCxnSpPr>
        <p:spPr>
          <a:xfrm rot="10800000">
            <a:off x="1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828800"/>
            <a:ext cx="6568017" cy="4343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3600"/>
            <a:ext cx="18288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9753600" cy="778778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C6C28-196A-4C6E-90A7-43B7DFB5682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8320DE-9D3C-47F0-8885-C0A47224CB0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38440308"/>
      </p:ext>
    </p:extLst>
  </p:cSld>
  <p:clrMapOvr>
    <a:masterClrMapping/>
  </p:clrMapOvr>
  <p:transition advTm="20000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6" name="Straight Connector 14"/>
          <p:cNvCxnSpPr/>
          <p:nvPr/>
        </p:nvCxnSpPr>
        <p:spPr>
          <a:xfrm rot="10800000">
            <a:off x="0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3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8" name="Rectangle 1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1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2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9753600" cy="77724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7072" y="1828800"/>
            <a:ext cx="6571488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0552"/>
            <a:ext cx="1828800" cy="3886200"/>
          </a:xfrm>
        </p:spPr>
        <p:txBody>
          <a:bodyPr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93246-B02F-4F30-B1E4-A8C60894EF82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99268B-E0F7-45D3-9CDF-78B4B67E866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011722724"/>
      </p:ext>
    </p:extLst>
  </p:cSld>
  <p:clrMapOvr>
    <a:masterClrMapping/>
  </p:clrMapOvr>
  <p:transition advTm="20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98C2DF-2960-449B-870E-28B8A5EA98C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D4B99-C278-48F7-85D3-FC8127D7FC2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98578891"/>
      </p:ext>
    </p:extLst>
  </p:cSld>
  <p:clrMapOvr>
    <a:masterClrMapping/>
  </p:clrMapOvr>
  <p:transition advTm="20000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CCF3-D3E8-407D-B733-EB5F2F54511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E9F5C-85A6-435F-889C-B624809F8F6F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30215793"/>
      </p:ext>
    </p:extLst>
  </p:cSld>
  <p:clrMapOvr>
    <a:masterClrMapping/>
  </p:clrMapOvr>
  <p:transition advTm="20000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143000"/>
            <a:ext cx="10363200" cy="5715000"/>
            <a:chOff x="1371600" y="1143000"/>
            <a:chExt cx="7772400" cy="5715000"/>
          </a:xfrm>
        </p:grpSpPr>
        <p:sp>
          <p:nvSpPr>
            <p:cNvPr id="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9"/>
          <p:cNvSpPr/>
          <p:nvPr/>
        </p:nvSpPr>
        <p:spPr>
          <a:xfrm flipV="1">
            <a:off x="11154834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9" name="Straight Connector 20"/>
          <p:cNvCxnSpPr/>
          <p:nvPr/>
        </p:nvCxnSpPr>
        <p:spPr>
          <a:xfrm rot="5400000">
            <a:off x="7729861" y="3427942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828802"/>
            <a:ext cx="8737600" cy="45447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12395" y="152401"/>
            <a:ext cx="979605" cy="5851525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05069-9742-4948-9A06-BF021DBE969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3C2263-7DD1-4F4D-8CDE-8ADD002DA65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246629747"/>
      </p:ext>
    </p:extLst>
  </p:cSld>
  <p:clrMapOvr>
    <a:masterClrMapping/>
  </p:clrMapOvr>
  <p:transition advTm="20000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4779F-877E-4894-8D72-7BFB6EA50C0D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E29A5-2784-45B9-B496-FE52332F934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290898015"/>
      </p:ext>
    </p:extLst>
  </p:cSld>
  <p:clrMapOvr>
    <a:masterClrMapping/>
  </p:clrMapOvr>
  <p:transition advTm="20000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4" y="1139826"/>
            <a:ext cx="10411884" cy="92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raight Connector 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33" y="3713163"/>
            <a:ext cx="62992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676401"/>
            <a:ext cx="8534400" cy="192405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39737"/>
            <a:ext cx="8534400" cy="1522862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2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F3A9-E5B7-4A3B-B309-E5B9D102969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295C23-4B4A-49B7-AA1F-8D604C945CB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69508556"/>
      </p:ext>
    </p:extLst>
  </p:cSld>
  <p:clrMapOvr>
    <a:masterClrMapping/>
  </p:clrMapOvr>
  <p:transition advTm="20000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ECB4BA-3DB2-42F8-B7BF-A4989878BA5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721EF-BD8A-4C05-8FC7-36F1313DDC97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858247503"/>
      </p:ext>
    </p:extLst>
  </p:cSld>
  <p:clrMapOvr>
    <a:masterClrMapping/>
  </p:clrMapOvr>
  <p:transition advTm="20000"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1143000"/>
            <a:ext cx="10363200" cy="2743200"/>
            <a:chOff x="0" y="1143000"/>
            <a:chExt cx="7772400" cy="2743200"/>
          </a:xfrm>
        </p:grpSpPr>
        <p:sp>
          <p:nvSpPr>
            <p:cNvPr id="5" name="Rectangle 14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9144000" cy="11430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56848"/>
            <a:ext cx="9144000" cy="640080"/>
          </a:xfrm>
        </p:spPr>
        <p:txBody>
          <a:bodyPr anchor="t" anchorCtr="0"/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7761D-46BF-4929-8B29-B86E52D9F4A5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437548-A561-4C39-BDA6-63D976D4552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18337986"/>
      </p:ext>
    </p:extLst>
  </p:cSld>
  <p:clrMapOvr>
    <a:masterClrMapping/>
  </p:clrMapOvr>
  <p:transition advTm="20000"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8715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1E0661-AACB-4ABF-A265-C5035A9A5F2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5F24-809E-4CF9-B922-0E123934175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97288206"/>
      </p:ext>
    </p:extLst>
  </p:cSld>
  <p:clrMapOvr>
    <a:masterClrMapping/>
  </p:clrMapOvr>
  <p:transition advTm="20000"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aight Connector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62213"/>
            <a:ext cx="8737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8384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8384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9471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9471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486BF-C63F-46B2-87AA-711BEF0A1112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9D5F4E-F3C5-4B6D-B1E9-3AA7925A361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405028227"/>
      </p:ext>
    </p:extLst>
  </p:cSld>
  <p:clrMapOvr>
    <a:masterClrMapping/>
  </p:clrMapOvr>
  <p:transition advTm="20000">
    <p:cover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A8AFCA-9907-4CC1-BE4C-28755E9F7C6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4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9414-6AF5-4EEB-9846-92699483A7F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622500"/>
      </p:ext>
    </p:extLst>
  </p:cSld>
  <p:clrMapOvr>
    <a:masterClrMapping/>
  </p:clrMapOvr>
  <p:transition advTm="20000">
    <p:cover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6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19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10" name="Straight Connector 20"/>
          <p:cNvCxnSpPr/>
          <p:nvPr/>
        </p:nvCxnSpPr>
        <p:spPr>
          <a:xfrm rot="10800000">
            <a:off x="1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828800"/>
            <a:ext cx="6568017" cy="4343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3600"/>
            <a:ext cx="18288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9753600" cy="778778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9CF4-0E18-4AA6-8815-C30C663484B3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3F232B-F062-4423-B73B-790403AE44C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281161543"/>
      </p:ext>
    </p:extLst>
  </p:cSld>
  <p:clrMapOvr>
    <a:masterClrMapping/>
  </p:clrMapOvr>
  <p:transition advTm="20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1143000"/>
            <a:ext cx="10363200" cy="2743200"/>
            <a:chOff x="0" y="1143000"/>
            <a:chExt cx="7772400" cy="2743200"/>
          </a:xfrm>
        </p:grpSpPr>
        <p:sp>
          <p:nvSpPr>
            <p:cNvPr id="5" name="Rectangle 14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9144000" cy="11430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56848"/>
            <a:ext cx="9144000" cy="640080"/>
          </a:xfrm>
        </p:spPr>
        <p:txBody>
          <a:bodyPr anchor="t" anchorCtr="0"/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0F058-7183-4668-ABDB-6404573E93C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C31089-56FE-4D0E-BABE-06EF7FC4974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5485573"/>
      </p:ext>
    </p:extLst>
  </p:cSld>
  <p:clrMapOvr>
    <a:masterClrMapping/>
  </p:clrMapOvr>
  <p:transition advTm="20000">
    <p:cover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6" name="Straight Connector 14"/>
          <p:cNvCxnSpPr/>
          <p:nvPr/>
        </p:nvCxnSpPr>
        <p:spPr>
          <a:xfrm rot="10800000">
            <a:off x="0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3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8" name="Rectangle 1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1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2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9753600" cy="77724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7072" y="1828800"/>
            <a:ext cx="6571488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0552"/>
            <a:ext cx="1828800" cy="3886200"/>
          </a:xfrm>
        </p:spPr>
        <p:txBody>
          <a:bodyPr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44786-5CE6-4E28-BD8E-91DAFE4161FF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D68E3F-BEF2-42E9-888D-6E0298B3BAE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823279194"/>
      </p:ext>
    </p:extLst>
  </p:cSld>
  <p:clrMapOvr>
    <a:masterClrMapping/>
  </p:clrMapOvr>
  <p:transition advTm="20000">
    <p:cover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A25FA-AF76-4048-964D-3B7F96E2955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7F27-DBAE-4552-9769-60EE04725664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403632"/>
      </p:ext>
    </p:extLst>
  </p:cSld>
  <p:clrMapOvr>
    <a:masterClrMapping/>
  </p:clrMapOvr>
  <p:transition advTm="20000">
    <p:cover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143000"/>
            <a:ext cx="10363200" cy="5715000"/>
            <a:chOff x="1371600" y="1143000"/>
            <a:chExt cx="7772400" cy="5715000"/>
          </a:xfrm>
        </p:grpSpPr>
        <p:sp>
          <p:nvSpPr>
            <p:cNvPr id="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9"/>
          <p:cNvSpPr/>
          <p:nvPr/>
        </p:nvSpPr>
        <p:spPr>
          <a:xfrm flipV="1">
            <a:off x="11154834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9" name="Straight Connector 20"/>
          <p:cNvCxnSpPr/>
          <p:nvPr/>
        </p:nvCxnSpPr>
        <p:spPr>
          <a:xfrm rot="5400000">
            <a:off x="7729861" y="3427942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828802"/>
            <a:ext cx="8737600" cy="45447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12395" y="152401"/>
            <a:ext cx="979605" cy="5851525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A5734-37CB-42E5-9913-844EB0BD24F0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AD5D8B-0673-4131-B275-6378B263F0D1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653984799"/>
      </p:ext>
    </p:extLst>
  </p:cSld>
  <p:clrMapOvr>
    <a:masterClrMapping/>
  </p:clrMapOvr>
  <p:transition advTm="20000">
    <p:cover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AF07-CEA9-4592-BF37-1B6B62C2FBD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64EE0-8EB9-4C32-BA0C-48723EA9B15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622251020"/>
      </p:ext>
    </p:extLst>
  </p:cSld>
  <p:clrMapOvr>
    <a:masterClrMapping/>
  </p:clrMapOvr>
  <p:transition advTm="20000">
    <p:cover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4" y="1139826"/>
            <a:ext cx="10411884" cy="92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raight Connector 1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33" y="3713163"/>
            <a:ext cx="62992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676401"/>
            <a:ext cx="8534400" cy="192405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039737"/>
            <a:ext cx="8534400" cy="1522862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1500"/>
              </a:spcBef>
              <a:buClr>
                <a:schemeClr val="bg1">
                  <a:lumMod val="65000"/>
                </a:schemeClr>
              </a:buClr>
              <a:buSzPct val="80000"/>
              <a:buFont typeface="Wingdings 2" pitchFamily="18" charset="2"/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8232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1F3A9-E5B7-4A3B-B309-E5B9D102969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295C23-4B4A-49B7-AA1F-8D604C945CB0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62171206"/>
      </p:ext>
    </p:extLst>
  </p:cSld>
  <p:clrMapOvr>
    <a:masterClrMapping/>
  </p:clrMapOvr>
  <p:transition advTm="20000">
    <p:cover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ECB4BA-3DB2-42F8-B7BF-A4989878BA5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721EF-BD8A-4C05-8FC7-36F1313DDC97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319283077"/>
      </p:ext>
    </p:extLst>
  </p:cSld>
  <p:clrMapOvr>
    <a:masterClrMapping/>
  </p:clrMapOvr>
  <p:transition advTm="20000">
    <p:cover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1143000"/>
            <a:ext cx="10363200" cy="2743200"/>
            <a:chOff x="0" y="1143000"/>
            <a:chExt cx="7772400" cy="2743200"/>
          </a:xfrm>
        </p:grpSpPr>
        <p:sp>
          <p:nvSpPr>
            <p:cNvPr id="5" name="Rectangle 14"/>
            <p:cNvSpPr/>
            <p:nvPr/>
          </p:nvSpPr>
          <p:spPr>
            <a:xfrm>
              <a:off x="0" y="1143000"/>
              <a:ext cx="7772400" cy="2743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0" y="1371600"/>
              <a:ext cx="7543800" cy="2286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0" y="1600200"/>
              <a:ext cx="7315200" cy="1828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9144000" cy="11430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756848"/>
            <a:ext cx="9144000" cy="640080"/>
          </a:xfrm>
        </p:spPr>
        <p:txBody>
          <a:bodyPr anchor="t" anchorCtr="0"/>
          <a:lstStyle>
            <a:lvl1pPr marL="0" indent="0">
              <a:buNone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7761D-46BF-4929-8B29-B86E52D9F4A5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437548-A561-4C39-BDA6-63D976D4552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972457427"/>
      </p:ext>
    </p:extLst>
  </p:cSld>
  <p:clrMapOvr>
    <a:masterClrMapping/>
  </p:clrMapOvr>
  <p:transition advTm="20000">
    <p:cover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8715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1E0661-AACB-4ABF-A265-C5035A9A5F2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5F24-809E-4CF9-B922-0E123934175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87105205"/>
      </p:ext>
    </p:extLst>
  </p:cSld>
  <p:clrMapOvr>
    <a:masterClrMapping/>
  </p:clrMapOvr>
  <p:transition advTm="20000">
    <p:cover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aight Connector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62213"/>
            <a:ext cx="8737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8384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8384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9471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9471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486BF-C63F-46B2-87AA-711BEF0A1112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9D5F4E-F3C5-4B6D-B1E9-3AA7925A3614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16344414"/>
      </p:ext>
    </p:extLst>
  </p:cSld>
  <p:clrMapOvr>
    <a:masterClrMapping/>
  </p:clrMapOvr>
  <p:transition advTm="20000">
    <p:cover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A8AFCA-9907-4CC1-BE4C-28755E9F7C69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4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9414-6AF5-4EEB-9846-92699483A7F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046558416"/>
      </p:ext>
    </p:extLst>
  </p:cSld>
  <p:clrMapOvr>
    <a:masterClrMapping/>
  </p:clrMapOvr>
  <p:transition advTm="20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68715" y="1828800"/>
            <a:ext cx="4145280" cy="454470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0947D3-3DE8-49F2-993B-438B165C26C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6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25EA7-2957-4D2E-8FE2-86FF31675810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27279867"/>
      </p:ext>
    </p:extLst>
  </p:cSld>
  <p:clrMapOvr>
    <a:masterClrMapping/>
  </p:clrMapOvr>
  <p:transition advTm="20000">
    <p:cover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6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19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10" name="Straight Connector 20"/>
          <p:cNvCxnSpPr/>
          <p:nvPr/>
        </p:nvCxnSpPr>
        <p:spPr>
          <a:xfrm rot="10800000">
            <a:off x="1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828800"/>
            <a:ext cx="6568017" cy="4343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3600"/>
            <a:ext cx="18288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9753600" cy="778778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9CF4-0E18-4AA6-8815-C30C663484B3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3F232B-F062-4423-B73B-790403AE44CA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445006507"/>
      </p:ext>
    </p:extLst>
  </p:cSld>
  <p:clrMapOvr>
    <a:masterClrMapping/>
  </p:clrMapOvr>
  <p:transition advTm="20000">
    <p:cover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6" name="Straight Connector 14"/>
          <p:cNvCxnSpPr/>
          <p:nvPr/>
        </p:nvCxnSpPr>
        <p:spPr>
          <a:xfrm rot="10800000">
            <a:off x="0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3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8" name="Rectangle 1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1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2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9753600" cy="77724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7072" y="1828800"/>
            <a:ext cx="6571488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0552"/>
            <a:ext cx="1828800" cy="3886200"/>
          </a:xfrm>
        </p:spPr>
        <p:txBody>
          <a:bodyPr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44786-5CE6-4E28-BD8E-91DAFE4161FF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4D68E3F-BEF2-42E9-888D-6E0298B3BAE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93166579"/>
      </p:ext>
    </p:extLst>
  </p:cSld>
  <p:clrMapOvr>
    <a:masterClrMapping/>
  </p:clrMapOvr>
  <p:transition advTm="20000">
    <p:cover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A25FA-AF76-4048-964D-3B7F96E2955B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7F27-DBAE-4552-9769-60EE04725664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740157645"/>
      </p:ext>
    </p:extLst>
  </p:cSld>
  <p:clrMapOvr>
    <a:masterClrMapping/>
  </p:clrMapOvr>
  <p:transition advTm="20000">
    <p:cover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143000"/>
            <a:ext cx="10363200" cy="5715000"/>
            <a:chOff x="1371600" y="1143000"/>
            <a:chExt cx="7772400" cy="5715000"/>
          </a:xfrm>
        </p:grpSpPr>
        <p:sp>
          <p:nvSpPr>
            <p:cNvPr id="5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9"/>
          <p:cNvSpPr/>
          <p:nvPr/>
        </p:nvSpPr>
        <p:spPr>
          <a:xfrm flipV="1">
            <a:off x="11154834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9" name="Straight Connector 20"/>
          <p:cNvCxnSpPr/>
          <p:nvPr/>
        </p:nvCxnSpPr>
        <p:spPr>
          <a:xfrm rot="5400000">
            <a:off x="7729861" y="3427942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828802"/>
            <a:ext cx="8737600" cy="45447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12395" y="152401"/>
            <a:ext cx="979605" cy="5851525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6573839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A5734-37CB-42E5-9913-844EB0BD24F0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73839"/>
            <a:ext cx="3860800" cy="2746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AD5D8B-0673-4131-B275-6378B263F0D1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993397726"/>
      </p:ext>
    </p:extLst>
  </p:cSld>
  <p:clrMapOvr>
    <a:masterClrMapping/>
  </p:clrMapOvr>
  <p:transition advTm="20000">
    <p:cover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AF07-CEA9-4592-BF37-1B6B62C2FBD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64EE0-8EB9-4C32-BA0C-48723EA9B15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3581369"/>
      </p:ext>
    </p:extLst>
  </p:cSld>
  <p:clrMapOvr>
    <a:masterClrMapping/>
  </p:clrMapOvr>
  <p:transition advTm="20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raight Connector 1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62213"/>
            <a:ext cx="87376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8384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8384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89471" y="1825934"/>
            <a:ext cx="4145280" cy="639762"/>
          </a:xfrm>
        </p:spPr>
        <p:txBody>
          <a:bodyPr anchor="b"/>
          <a:lstStyle>
            <a:lvl1pPr marL="0" indent="0" algn="ctr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89471" y="2667000"/>
            <a:ext cx="4145280" cy="372015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2233D-65F5-41D9-9CE4-0B4D48BF869C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E95153-4806-49A7-9073-2156CD3CCC8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587431609"/>
      </p:ext>
    </p:extLst>
  </p:cSld>
  <p:clrMapOvr>
    <a:masterClrMapping/>
  </p:clrMapOvr>
  <p:transition advTm="20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429BDA-BBC5-4CB5-8CE1-93BB917DEE6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4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F055-7448-4171-946F-DF2A0E9BD1D1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47650995"/>
      </p:ext>
    </p:extLst>
  </p:cSld>
  <p:clrMapOvr>
    <a:masterClrMapping/>
  </p:clrMapOvr>
  <p:transition advTm="20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6" name="Rectangle 14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17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8" name="Rectangle 18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19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10" name="Straight Connector 20"/>
          <p:cNvCxnSpPr/>
          <p:nvPr/>
        </p:nvCxnSpPr>
        <p:spPr>
          <a:xfrm rot="10800000">
            <a:off x="1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828800"/>
            <a:ext cx="6568017" cy="4343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3600"/>
            <a:ext cx="1828800" cy="38862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4678"/>
            <a:ext cx="9753600" cy="778778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C6C28-196A-4C6E-90A7-43B7DFB5682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8320DE-9D3C-47F0-8885-C0A47224CB06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153786628"/>
      </p:ext>
    </p:extLst>
  </p:cSld>
  <p:clrMapOvr>
    <a:masterClrMapping/>
  </p:clrMapOvr>
  <p:transition advTm="20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 rot="5400000">
            <a:off x="4487863" y="-4487862"/>
            <a:ext cx="777875" cy="97536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cxnSp>
        <p:nvCxnSpPr>
          <p:cNvPr id="6" name="Straight Connector 14"/>
          <p:cNvCxnSpPr/>
          <p:nvPr/>
        </p:nvCxnSpPr>
        <p:spPr>
          <a:xfrm rot="10800000">
            <a:off x="0" y="789296"/>
            <a:ext cx="9753600" cy="1588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3"/>
          <p:cNvGrpSpPr/>
          <p:nvPr/>
        </p:nvGrpSpPr>
        <p:grpSpPr>
          <a:xfrm>
            <a:off x="1828800" y="1143000"/>
            <a:ext cx="10363200" cy="5257800"/>
            <a:chOff x="1371600" y="1143000"/>
            <a:chExt cx="7772400" cy="5715000"/>
          </a:xfrm>
          <a:effectLst>
            <a:reflection blurRad="6350" stA="50000" endA="300" endPos="6000" dist="50800" dir="5400000" sy="-100000" algn="bl" rotWithShape="0"/>
          </a:effectLst>
        </p:grpSpPr>
        <p:sp>
          <p:nvSpPr>
            <p:cNvPr id="8" name="Rectangle 18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9" name="Rectangle 19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0" name="Rectangle 20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9753600" cy="77724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1143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7072" y="1828800"/>
            <a:ext cx="6571488" cy="4562856"/>
          </a:xfrm>
          <a:effectLst>
            <a:reflection blurRad="6350" stA="50000" endA="300" endPos="6000" dist="50800" dir="5400000" sy="-100000" algn="bl" rotWithShape="0"/>
            <a:softEdge rad="31750"/>
          </a:effectLst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2130552"/>
            <a:ext cx="1828800" cy="3886200"/>
          </a:xfrm>
        </p:spPr>
        <p:txBody>
          <a:bodyPr>
            <a:sp3d extrusionH="57150" prstMaterial="metal">
              <a:bevelT w="25400" h="12700" prst="softRound"/>
            </a:sp3d>
          </a:bodyPr>
          <a:lstStyle>
            <a:lvl1pPr marL="0" indent="0">
              <a:buNone/>
              <a:defRPr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93246-B02F-4F30-B1E4-A8C60894EF82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99268B-E0F7-45D3-9CDF-78B4B67E866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30635830"/>
      </p:ext>
    </p:extLst>
  </p:cSld>
  <p:clrMapOvr>
    <a:masterClrMapping/>
  </p:clrMapOvr>
  <p:transition advTm="20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B7CCF3-D3E8-407D-B733-EB5F2F545112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E9F5C-85A6-435F-889C-B624809F8F6F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04504576"/>
      </p:ext>
    </p:extLst>
  </p:cSld>
  <p:clrMapOvr>
    <a:masterClrMapping/>
  </p:clrMapOvr>
  <p:transition advTm="20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828800" y="1143000"/>
            <a:ext cx="103632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828801"/>
            <a:ext cx="8534400" cy="454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5168" y="6573839"/>
            <a:ext cx="486833" cy="274637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EF216-BA92-4332-ADC6-A1DC4AE4D4A3}" type="slidenum">
              <a:rPr lang="bg-BG" altLang="bg-BG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413000" y="3428736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8737600" y="6573839"/>
            <a:ext cx="2844800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BB4E4C-A458-45FA-BD6F-851BA31A919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2438400" y="6573839"/>
            <a:ext cx="3860800" cy="274637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505075" y="2864908"/>
            <a:ext cx="6248400" cy="1128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4179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20000">
    <p:cover dir="d"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404040"/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9pPr>
    </p:titleStyle>
    <p:bodyStyle>
      <a:lvl1pPr marL="342900" indent="-342900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2625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023938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377950" indent="-3540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719263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0574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100000"/>
        <a:buFont typeface="Wingdings" pitchFamily="2" charset="2"/>
        <a:buChar char="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6pPr>
      <a:lvl7pPr marL="24066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7pPr>
      <a:lvl8pPr marL="27432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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8pPr>
      <a:lvl9pPr marL="30924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828800" y="1143000"/>
            <a:ext cx="103632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828801"/>
            <a:ext cx="8534400" cy="454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5168" y="6573839"/>
            <a:ext cx="486833" cy="274637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EF216-BA92-4332-ADC6-A1DC4AE4D4A3}" type="slidenum">
              <a:rPr lang="bg-BG" altLang="bg-BG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413000" y="3428736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8737600" y="6573839"/>
            <a:ext cx="2844800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BB4E4C-A458-45FA-BD6F-851BA31A919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2438400" y="6573839"/>
            <a:ext cx="3860800" cy="274637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505075" y="2864908"/>
            <a:ext cx="6248400" cy="1128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613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20000">
    <p:cover dir="d"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404040"/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9pPr>
    </p:titleStyle>
    <p:bodyStyle>
      <a:lvl1pPr marL="342900" indent="-342900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2625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023938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377950" indent="-3540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719263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0574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100000"/>
        <a:buFont typeface="Wingdings" pitchFamily="2" charset="2"/>
        <a:buChar char="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6pPr>
      <a:lvl7pPr marL="24066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7pPr>
      <a:lvl8pPr marL="27432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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8pPr>
      <a:lvl9pPr marL="30924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828800" y="1143000"/>
            <a:ext cx="103632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828801"/>
            <a:ext cx="8534400" cy="454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5168" y="6573839"/>
            <a:ext cx="486833" cy="274637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2E50ED-4B14-4B7D-A1F2-E1F613AD701F}" type="slidenum">
              <a:rPr lang="bg-BG" altLang="bg-BG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413000" y="3428736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8737600" y="6573839"/>
            <a:ext cx="2844800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6E871-DE18-4BF7-9C7B-703190DEA37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2438400" y="6573839"/>
            <a:ext cx="3860800" cy="274637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505075" y="2864908"/>
            <a:ext cx="6248400" cy="1128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113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Tm="20000">
    <p:cover dir="d"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404040"/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9pPr>
    </p:titleStyle>
    <p:bodyStyle>
      <a:lvl1pPr marL="342900" indent="-342900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2625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023938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377950" indent="-3540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719263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0574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100000"/>
        <a:buFont typeface="Wingdings" pitchFamily="2" charset="2"/>
        <a:buChar char="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6pPr>
      <a:lvl7pPr marL="24066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7pPr>
      <a:lvl8pPr marL="27432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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8pPr>
      <a:lvl9pPr marL="30924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/>
        </p:nvGrpSpPr>
        <p:grpSpPr bwMode="auto">
          <a:xfrm>
            <a:off x="1828800" y="1143000"/>
            <a:ext cx="10363200" cy="5715000"/>
            <a:chOff x="1371600" y="1143000"/>
            <a:chExt cx="7772400" cy="5715000"/>
          </a:xfrm>
        </p:grpSpPr>
        <p:sp>
          <p:nvSpPr>
            <p:cNvPr id="11" name="Rectangle 10"/>
            <p:cNvSpPr/>
            <p:nvPr/>
          </p:nvSpPr>
          <p:spPr>
            <a:xfrm>
              <a:off x="1371600" y="1143000"/>
              <a:ext cx="7772400" cy="57150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00200" y="1371600"/>
              <a:ext cx="7315200" cy="54864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800" y="1600200"/>
              <a:ext cx="6858000" cy="525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sz="180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1037167" cy="6858000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828801"/>
            <a:ext cx="8534400" cy="4545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alanced" dir="t">
                <a:rot lat="0" lon="0" rev="4200000"/>
              </a:lightRig>
            </a:scene3d>
            <a:sp3d extrusionH="31750" prstMaterial="metal">
              <a:bevelT w="25400" h="12700" prst="softRound"/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5168" y="6573839"/>
            <a:ext cx="486833" cy="274637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2E50ED-4B14-4B7D-A1F2-E1F613AD701F}" type="slidenum">
              <a:rPr lang="bg-BG" altLang="bg-BG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altLang="bg-BG"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413000" y="3428736"/>
            <a:ext cx="6858000" cy="2117"/>
          </a:xfrm>
          <a:prstGeom prst="line">
            <a:avLst/>
          </a:prstGeom>
          <a:ln w="57150">
            <a:gradFill>
              <a:gsLst>
                <a:gs pos="0">
                  <a:srgbClr val="BEBFBF"/>
                </a:gs>
                <a:gs pos="100000">
                  <a:srgbClr val="F1F1F1"/>
                </a:gs>
              </a:gsLst>
              <a:lin ang="5400000" scaled="0"/>
            </a:gra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8737600" y="6573839"/>
            <a:ext cx="2844800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6E871-DE18-4BF7-9C7B-703190DEA379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2438400" y="6573839"/>
            <a:ext cx="3860800" cy="274637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 smtClean="0">
                <a:solidFill>
                  <a:srgbClr val="7F7F7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bg-BG" altLang="bg-BG"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2505075" y="2864908"/>
            <a:ext cx="6248400" cy="1128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290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Tm="20000">
    <p:cover dir="d"/>
  </p:transition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404040"/>
          </a:solidFill>
          <a:effectLst>
            <a:innerShdw blurRad="63500">
              <a:srgbClr val="F1F1F1"/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404040"/>
          </a:solidFill>
          <a:latin typeface="Cambria" panose="02040503050406030204" pitchFamily="18" charset="0"/>
        </a:defRPr>
      </a:lvl9pPr>
    </p:titleStyle>
    <p:bodyStyle>
      <a:lvl1pPr marL="342900" indent="-342900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2625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023938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377950" indent="-3540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100000"/>
        <a:buFont typeface="Wingdings" panose="05000000000000000000" pitchFamily="2" charset="2"/>
        <a:buChar char="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719263" indent="-341313" algn="l" rtl="0" eaLnBrk="0" fontAlgn="base" hangingPunct="0">
        <a:spcBef>
          <a:spcPts val="1500"/>
        </a:spcBef>
        <a:spcAft>
          <a:spcPct val="0"/>
        </a:spcAft>
        <a:buClr>
          <a:srgbClr val="7F7F7F"/>
        </a:buClr>
        <a:buSzPct val="80000"/>
        <a:buFont typeface="Wingdings" panose="05000000000000000000" pitchFamily="2" charset="2"/>
        <a:buChar char="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20574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100000"/>
        <a:buFont typeface="Wingdings" pitchFamily="2" charset="2"/>
        <a:buChar char="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6pPr>
      <a:lvl7pPr marL="24066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7pPr>
      <a:lvl8pPr marL="274320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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8pPr>
      <a:lvl9pPr marL="3092450" indent="-349250" algn="l" defTabSz="914400" rtl="0" eaLnBrk="1" latinLnBrk="0" hangingPunct="1">
        <a:spcBef>
          <a:spcPts val="1500"/>
        </a:spcBef>
        <a:buClr>
          <a:schemeClr val="tx1">
            <a:lumMod val="50000"/>
            <a:lumOff val="50000"/>
          </a:schemeClr>
        </a:buClr>
        <a:buSzPct val="80000"/>
        <a:buFont typeface="Wingdings" pitchFamily="2" charset="2"/>
        <a:buChar char=""/>
        <a:defRPr sz="1800" b="0" kern="1200" baseline="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6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0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6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2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5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8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0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jpe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2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Relationship Id="rId9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6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jpeg"/><Relationship Id="rId5" Type="http://schemas.openxmlformats.org/officeDocument/2006/relationships/image" Target="../media/image10.jpeg"/><Relationship Id="rId4" Type="http://schemas.openxmlformats.org/officeDocument/2006/relationships/image" Target="../media/image6.emf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5324928-2CBD-49CD-ABC8-15C73E28E61B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31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fld id="{9AF69F64-E0BF-40DF-A18D-6FA3C70C15FA}" type="slidenum">
              <a:rPr lang="bg-BG" altLang="bg-BG" b="0">
                <a:solidFill>
                  <a:srgbClr val="7F7F7F"/>
                </a:solidFill>
              </a:rPr>
              <a:pPr/>
              <a:t>1</a:t>
            </a:fld>
            <a:endParaRPr lang="bg-BG" altLang="bg-BG" b="0">
              <a:solidFill>
                <a:srgbClr val="7F7F7F"/>
              </a:solidFill>
            </a:endParaRPr>
          </a:p>
        </p:txBody>
      </p:sp>
      <p:sp>
        <p:nvSpPr>
          <p:cNvPr id="13321" name="WordArt 8"/>
          <p:cNvSpPr>
            <a:spLocks noChangeArrowheads="1" noChangeShapeType="1" noTextEdit="1"/>
          </p:cNvSpPr>
          <p:nvPr/>
        </p:nvSpPr>
        <p:spPr bwMode="auto">
          <a:xfrm>
            <a:off x="2712458" y="3680520"/>
            <a:ext cx="8054975" cy="13684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Панорама на </a:t>
            </a:r>
            <a:r>
              <a:rPr lang="ru-RU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клубовете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работещи по проект ”УСПЕХ”</a:t>
            </a:r>
            <a:endParaRPr lang="bg-BG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авоъгълник 11"/>
          <p:cNvSpPr/>
          <p:nvPr/>
        </p:nvSpPr>
        <p:spPr>
          <a:xfrm>
            <a:off x="1227200" y="1394578"/>
            <a:ext cx="107194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bg-BG" sz="6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ОУ „Елисавета Багряна“</a:t>
            </a:r>
            <a:endParaRPr lang="bg-BG" sz="60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2958" y="0"/>
            <a:ext cx="132904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10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567646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1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61452" y="0"/>
            <a:ext cx="1730548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93495" y="854439"/>
            <a:ext cx="815464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Пътешественик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Татяна  Николова 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210" y="2415915"/>
            <a:ext cx="434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1023582" y="1958118"/>
            <a:ext cx="41144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„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Да учим и да се забавляваме!” Това е мотото на клуб                      „ Пътешественик”.  Чрез разнообразни и интересни занимания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smtClean="0">
                <a:latin typeface="Times New Roman" pitchFamily="18" charset="0"/>
                <a:cs typeface="Times New Roman" pitchFamily="18" charset="0"/>
              </a:rPr>
              <a:t>децата </a:t>
            </a:r>
            <a:r>
              <a:rPr lang="bg-BG" sz="2000" b="1" smtClean="0">
                <a:latin typeface="Times New Roman" pitchFamily="18" charset="0"/>
                <a:cs typeface="Times New Roman" pitchFamily="18" charset="0"/>
              </a:rPr>
              <a:t>има</a:t>
            </a:r>
            <a:r>
              <a:rPr lang="bg-BG" sz="2000" b="1" smtClean="0">
                <a:latin typeface="Times New Roman" pitchFamily="18" charset="0"/>
                <a:cs typeface="Times New Roman" pitchFamily="18" charset="0"/>
              </a:rPr>
              <a:t>ха</a:t>
            </a:r>
            <a:r>
              <a:rPr lang="bg-BG" sz="20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възможност да обогатят познанията си, както за своя роден град, така и за забележителностите от цял свят и да се забавляват. 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4" name="Picture 4" descr="C:\Users\User\Desktop\Проект Успех 2014-2015г\Пътешественик\клуб - Пътешественик\DSC002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30" y="1570547"/>
            <a:ext cx="2757451" cy="2068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85" name="Picture 5" descr="C:\Users\User\Desktop\Проект Успех 2014-2015г\Пътешественик\клуб - Пътешественик\DSC002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3305" y="3997160"/>
            <a:ext cx="2738996" cy="2054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86" name="Picture 6" descr="C:\Users\User\Desktop\Проект Успех 2014-2015г\Пътешественик\клуб - Пътешественик\DSC002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14229" y="1596667"/>
            <a:ext cx="2987040" cy="2101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4" descr="C:\Users\User\Desktop\Проект Успех 2014-2015г\Пътешественик\клуб - Пътешественик\DSC005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75260" y="4039737"/>
            <a:ext cx="2893325" cy="2129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11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394370"/>
              </p:ext>
            </p:extLst>
          </p:nvPr>
        </p:nvGraphicFramePr>
        <p:xfrm>
          <a:off x="0" y="6435"/>
          <a:ext cx="1897353" cy="116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1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6435"/>
                        <a:ext cx="1897353" cy="1161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20144" y="1411297"/>
            <a:ext cx="716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1618938" y="2833141"/>
            <a:ext cx="437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-1857878" y="1011188"/>
            <a:ext cx="1360082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8"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Историята на моя град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Стефанка Кожухарова 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4" name="Picture 4" descr="Sliven-20150116-001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7093" y="2047165"/>
            <a:ext cx="2620371" cy="2458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996286" y="1935373"/>
            <a:ext cx="41603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/>
              <a:t>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И тази година участниците в клуб „Историята на моя град” продължиха разходката из дебрите на историята на родния Сливен.  </a:t>
            </a:r>
          </a:p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 След видяното и наученото те успяха да формулират и отговорят на сто въпроса, които ги карат да се чувстват горди, че са сливналии.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g-BG" sz="2400" dirty="0"/>
          </a:p>
        </p:txBody>
      </p:sp>
      <p:pic>
        <p:nvPicPr>
          <p:cNvPr id="81925" name="Picture 5" descr="снимка01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5009" y="1992573"/>
            <a:ext cx="2661313" cy="2529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3" name="Picture 3" descr="снимка014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0740" y="4633510"/>
            <a:ext cx="2674961" cy="1958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4" descr="Sliven-20150116-001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4067" y="4669525"/>
            <a:ext cx="2729552" cy="1922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12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254832" y="0"/>
          <a:ext cx="1583267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5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254832" y="0"/>
                        <a:ext cx="1583267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920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18938" y="2833141"/>
            <a:ext cx="437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2075129" y="685520"/>
            <a:ext cx="872024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Ателие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Сръчни ръце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Лиляна Мурзова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1064525" y="1832562"/>
            <a:ext cx="38896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ателието участваха 13 ученици</a:t>
            </a:r>
            <a:r>
              <a:rPr kumimoji="0" lang="bg-BG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4 до 7 клас. От сръчните ръце на участниците се появиха изделия, които могат да намерят приложение и в ежедневието им. Използвани са различни техники и материали. Интересът към дейноста на ателието е изключително голям.</a:t>
            </a:r>
            <a:endParaRPr kumimoji="0" lang="bg-BG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bg-BG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0603" y="2458387"/>
            <a:ext cx="412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82948" name="Picture 4" descr="C:\Users\User\Desktop\Проект Успех 2014-2015г\сръчни ръце 2015\DSC00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4679" y="1679125"/>
            <a:ext cx="2967499" cy="2326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949" name="Picture 5" descr="C:\Users\User\Desktop\Проект Успех 2014-2015г\сръчни ръце 2015\DSC000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6874" y="4380931"/>
            <a:ext cx="3458571" cy="2210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User\Desktop\Проект Успех 2014-2015г\сръчни ръце 2015\202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8782" y="1678674"/>
            <a:ext cx="3096169" cy="2306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13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254832" y="0"/>
          <a:ext cx="1583267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7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254832" y="0"/>
                        <a:ext cx="1583267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920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22931" y="562051"/>
            <a:ext cx="815464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Клуб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Мини- футбол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Николай Колев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0878" y="1688498"/>
            <a:ext cx="4189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По време на провеждане на часовете на клуба  учениците усвоиха всички технически елементи свързани с футболната игра. Затвърдиха тактическите си умения и завършиха с представителна изява срещу 10 СОУ"Йордан Йовков" в която заслужено победиха.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9" name="Picture 3" descr="C:\Users\User\Desktop\Проект Успех 2014-2015г\минифутбол 2015\IMAG0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3714" y="1333501"/>
            <a:ext cx="2845886" cy="2637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660" name="Picture 4" descr="C:\Users\User\Desktop\Проект Успех 2014-2015г\минифутбол 2015\IMAG04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7693" y="4375992"/>
            <a:ext cx="3125295" cy="221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3" descr="C:\Users\User\Desktop\Проект Успех 2014-2015г\минифутбол 2015\IMAG04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400" y="1333500"/>
            <a:ext cx="3028950" cy="2594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14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099341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5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4905" y="0"/>
            <a:ext cx="169709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49752" y="754393"/>
            <a:ext cx="8199717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Приказен свят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Емилия Даскалова 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0054" y="1417720"/>
            <a:ext cx="4337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В клуб "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Приказен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свят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" с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ръководител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Емилия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Даскалова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ученици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"а"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развиваха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творчески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литературни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умения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Запознаха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приказки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европейските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народи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рисуваха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илюстрации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към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тях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Посетиха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къща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музей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Сливенски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бит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" 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разгледаха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интериорната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експозиция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Насладиха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театрално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представление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заредиха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енергията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природата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която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извор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народното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творчество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7" name="Picture 3" descr="C:\Users\User\Desktop\Проект Успех 2014-2015г\приказен свят\DSC00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1256" y="1369870"/>
            <a:ext cx="2917825" cy="2188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C:\Users\User\Desktop\Проект Успех 2014-2015г\приказен свят\DSC009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9657" y="1482464"/>
            <a:ext cx="2732617" cy="2216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 descr="C:\Users\User\Desktop\Проект Успех 2014-2015г\приказен свят\DSC011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7149" y="4075029"/>
            <a:ext cx="2924649" cy="2243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15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2664948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9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6057" y="0"/>
            <a:ext cx="168594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90345" y="720423"/>
            <a:ext cx="8109678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Млад журналист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Дочка Добрева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288" y="2068643"/>
            <a:ext cx="4505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Клуб „Млад журналист” вече четири години подготвя и издава вестник „Моето училище”. Вестникът е очакван и четен с интерес от ученици и родители. Това допълнително мотивира младите репортери да бъдат в точното време на подходящото място.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1" name="Picture 3" descr="C:\Users\User\Desktop\Проект Успех 2014-2015г\Млад журналист\млад журналист\DSC01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5223" y="1378653"/>
            <a:ext cx="2752846" cy="2153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732" name="Picture 4" descr="C:\Users\User\Desktop\Проект Успех 2014-2015г\Млад журналист\млад журналист\DSC01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8599" y="3829577"/>
            <a:ext cx="3465305" cy="2531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C:\Users\User\Desktop\Проект Успех 2014-2015г\Млад журналист\млад журналист\DSC014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6083" y="1330435"/>
            <a:ext cx="2764221" cy="2072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16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909294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93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8802" y="0"/>
            <a:ext cx="171939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83391" y="941696"/>
            <a:ext cx="9608024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света на компютрите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Руска Добрева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97182" y="1723381"/>
            <a:ext cx="47485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клуб „В света на компютрите” участваха 12 ученици. </a:t>
            </a: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bg-BG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нятията</a:t>
            </a: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бяха занимателни и интересни за тях. Те рисуваха, оцветяваха, играха на занимателни и образователни игри,чрез които обогатяваха своите знания. Придобиха знания за безопасна работа  в интернет среда. Посещаваха занятията с желание и интерес.</a:t>
            </a:r>
            <a:endParaRPr kumimoji="0" lang="bg-BG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8" name="Picture 6" descr="C:\Users\User\Desktop\SAM_1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9481" y="1756856"/>
            <a:ext cx="2593073" cy="1996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C:\Users\User\Desktop\Проект Успех 2014-2015г\В светът на компютрите\Ruska Stoianova\SAM_18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7196" y="4314927"/>
            <a:ext cx="2671981" cy="2003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6" name="Picture 4" descr="C:\Users\User\Desktop\Проект Успех 2014-2015г\В светът на компютрите\Ruska Stoianova\SAM_18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58292" y="1791410"/>
            <a:ext cx="2837839" cy="1838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17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381501"/>
              </p:ext>
            </p:extLst>
          </p:nvPr>
        </p:nvGraphicFramePr>
        <p:xfrm>
          <a:off x="0" y="1"/>
          <a:ext cx="1862254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1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62254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18938" y="2833141"/>
            <a:ext cx="437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1041585" y="1168400"/>
            <a:ext cx="1079538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Ателие ”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Светът, пресътворен в боички и форми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Румен Петров 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9934" y="2187054"/>
            <a:ext cx="3916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 В ателието усърдно твориха талантливи ученици от 2 до 7 класове. Макар да са различни по възраст участниците не се различаваха в старанието си да вървят по пътя на изкуството и да изявяват силно таланта си, като рисуват прекрасни картини.</a:t>
            </a:r>
            <a:endParaRPr 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3" name="Picture 3" descr="C:\Users\User\Desktop\Проект Успех 2014-2015г\светът пресътворен в боички и форми\DSC003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05475" y="1894642"/>
            <a:ext cx="2581223" cy="2081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6804" name="Picture 4" descr="C:\Users\User\Desktop\Проект Успех 2014-2015г\светът пресътворен в боички и форми\DSC003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5766" y="4408227"/>
            <a:ext cx="2674961" cy="2017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3" descr="C:\Users\User\Desktop\Проект Успех 2014-2015г\светът пресътворен в боички и форми\DSC003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1801" y="1937982"/>
            <a:ext cx="2725914" cy="2044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18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86016"/>
              </p:ext>
            </p:extLst>
          </p:nvPr>
        </p:nvGraphicFramePr>
        <p:xfrm>
          <a:off x="0" y="-27781"/>
          <a:ext cx="1908505" cy="1196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3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-27781"/>
                        <a:ext cx="1908505" cy="11961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6847" y="0"/>
            <a:ext cx="177515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381250" y="476250"/>
            <a:ext cx="7048500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Мажоретки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Тихомир Кондев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0300" y="1104900"/>
            <a:ext cx="798564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Шоу денс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Тихомир Кондев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063387" y="2179226"/>
            <a:ext cx="38907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Клуб „Мажоретки’ е сформиран с цел стимулиране на потребностите на децата за самоизява и себеутвърждаване.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Децата от клуба взеха участие в празнични концерти и в XII Фестивал на детската книга 2015 г.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6" name="Picture 4" descr="C:\Users\User\Desktop\Проект Успех 2014-2015г\Мажоретки\Мажоретки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473" y="1346286"/>
            <a:ext cx="3402725" cy="2552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4997" name="Picture 5" descr="C:\Users\User\Desktop\Проект Успех 2014-2015г\Мажоретки\Мажоретки\IMG_85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4262" y="3889612"/>
            <a:ext cx="3491717" cy="2528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19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048237"/>
              </p:ext>
            </p:extLst>
          </p:nvPr>
        </p:nvGraphicFramePr>
        <p:xfrm>
          <a:off x="0" y="0"/>
          <a:ext cx="180649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3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06498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5238" y="0"/>
            <a:ext cx="1776761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92157" y="1281507"/>
            <a:ext cx="10699843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модерен балет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Да успяваме заедно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Жана Ташева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996286" y="1965278"/>
            <a:ext cx="394420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клуба модерен балет „Да успяваме заедно” се включиха момичета от 1 до 4 клас. В часовете разучаваха първите си танци, а на 15.04.2015 г. участничките показаха всичко научено</a:t>
            </a:r>
            <a:r>
              <a:rPr kumimoji="0" lang="bg-BG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bg-BG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6" name="Picture 4" descr="C:\Users\User\Desktop\Проект Успех 2014-2015г\Модерен балет\Модерен балет\жана ташева\DSC008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8662" y="1880510"/>
            <a:ext cx="4053385" cy="2222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0117" name="Picture 5" descr="C:\Users\User\Desktop\Проект Успех 2014-2015г\Модерен балет\Модерен балет\жана ташева\DSC008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5624" y="4305868"/>
            <a:ext cx="4096680" cy="2222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F0EF9CC-FDF5-4A2D-8BF0-440B8473D7B6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339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fld id="{261B927E-C221-4E64-9528-5A7CA2B48C6B}" type="slidenum">
              <a:rPr lang="bg-BG" altLang="bg-BG" b="0">
                <a:solidFill>
                  <a:srgbClr val="7F7F7F"/>
                </a:solidFill>
              </a:rPr>
              <a:pPr/>
              <a:t>2</a:t>
            </a:fld>
            <a:endParaRPr lang="bg-BG" altLang="bg-BG" b="0">
              <a:solidFill>
                <a:srgbClr val="7F7F7F"/>
              </a:solidFill>
            </a:endParaRPr>
          </a:p>
        </p:txBody>
      </p:sp>
      <p:graphicFrame>
        <p:nvGraphicFramePr>
          <p:cNvPr id="1434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530913"/>
              </p:ext>
            </p:extLst>
          </p:nvPr>
        </p:nvGraphicFramePr>
        <p:xfrm>
          <a:off x="5112429" y="94786"/>
          <a:ext cx="2138127" cy="240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Acrobat Document" r:id="rId5" imgW="10064520" imgH="7111800" progId="AcroExch.Document.7">
                  <p:embed/>
                </p:oleObj>
              </mc:Choice>
              <mc:Fallback>
                <p:oleObj name="Acrobat Document" r:id="rId5" imgW="10064520" imgH="7111800" progId="AcroExch.Document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269" t="23402" r="35527" b="14192"/>
                      <a:stretch>
                        <a:fillRect/>
                      </a:stretch>
                    </p:blipFill>
                    <p:spPr bwMode="auto">
                      <a:xfrm>
                        <a:off x="5112429" y="94786"/>
                        <a:ext cx="2138127" cy="240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1" name="Picture 11" descr="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53" y="228600"/>
            <a:ext cx="2286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1154153" y="1905001"/>
            <a:ext cx="21146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dirty="0">
                <a:solidFill>
                  <a:prstClr val="black"/>
                </a:solidFill>
                <a:latin typeface="+mn-lt"/>
              </a:rPr>
              <a:t>Европейски съюз</a:t>
            </a:r>
          </a:p>
        </p:txBody>
      </p:sp>
      <p:sp>
        <p:nvSpPr>
          <p:cNvPr id="14343" name="Text Box 13"/>
          <p:cNvSpPr txBox="1">
            <a:spLocks noChangeArrowheads="1"/>
          </p:cNvSpPr>
          <p:nvPr/>
        </p:nvSpPr>
        <p:spPr bwMode="auto">
          <a:xfrm>
            <a:off x="8324713" y="1905001"/>
            <a:ext cx="3381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dirty="0">
                <a:solidFill>
                  <a:prstClr val="black"/>
                </a:solidFill>
                <a:latin typeface="Arial" panose="020B0604020202020204" pitchFamily="34" charset="0"/>
              </a:rPr>
              <a:t>Европейски </a:t>
            </a:r>
            <a:r>
              <a:rPr lang="bg-BG" altLang="bg-BG" dirty="0">
                <a:solidFill>
                  <a:prstClr val="black"/>
                </a:solidFill>
                <a:latin typeface="+mn-lt"/>
              </a:rPr>
              <a:t>социален</a:t>
            </a:r>
            <a:r>
              <a:rPr lang="bg-BG" altLang="bg-BG" dirty="0">
                <a:solidFill>
                  <a:prstClr val="black"/>
                </a:solidFill>
                <a:latin typeface="Arial" panose="020B0604020202020204" pitchFamily="34" charset="0"/>
              </a:rPr>
              <a:t> фонд</a:t>
            </a:r>
          </a:p>
        </p:txBody>
      </p:sp>
      <p:pic>
        <p:nvPicPr>
          <p:cNvPr id="14344" name="Picture 14" descr="eu-b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00" y="239519"/>
            <a:ext cx="2286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6"/>
          <p:cNvSpPr>
            <a:spLocks noChangeArrowheads="1"/>
          </p:cNvSpPr>
          <p:nvPr/>
        </p:nvSpPr>
        <p:spPr bwMode="auto">
          <a:xfrm>
            <a:off x="1828801" y="3930561"/>
            <a:ext cx="96333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en-US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</a:t>
            </a:r>
            <a:r>
              <a:rPr lang="ru-RU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051</a:t>
            </a:r>
            <a:r>
              <a:rPr lang="en-US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ru-RU" altLang="bg-BG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001-4.2.05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”Да направим </a:t>
            </a:r>
            <a:r>
              <a:rPr lang="bg-BG" altLang="bg-BG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училището привлекателно </a:t>
            </a: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младите хора”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Проектът се осъществява с финансовата подкрепа 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bg-BG" altLang="bg-BG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перативна програма ”</a:t>
            </a: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на човешките ресурси”,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g-BG" altLang="bg-BG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ъфинансирана </a:t>
            </a:r>
            <a:r>
              <a:rPr lang="bg-BG" altLang="bg-BG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Европейския социален фонд на Европейския съюз</a:t>
            </a:r>
          </a:p>
        </p:txBody>
      </p:sp>
      <p:pic>
        <p:nvPicPr>
          <p:cNvPr id="2" name="Sentimental Journey - Ennio Morricon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998133" y="728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20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241610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7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920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2528" y="1168400"/>
            <a:ext cx="10399396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Обичам природата - и аз участвам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Кирилка Кирова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6287" y="2060812"/>
            <a:ext cx="50906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  Екипът ученици, които работиха през учебната година имаха, за цел да изучат биоразнообразието от растителен и животински свят на територията на Сливенския балкан.</a:t>
            </a:r>
          </a:p>
          <a:p>
            <a:r>
              <a:rPr lang="bg-BG" sz="2000" b="1" dirty="0" smtClean="0">
                <a:latin typeface="Times New Roman" pitchFamily="18" charset="0"/>
                <a:cs typeface="Times New Roman" pitchFamily="18" charset="0"/>
              </a:rPr>
              <a:t>Участваха в мероприятия, свързани с опазването на околната среда съвместно с Природозащитния център – гр. Сливен. Активно се включиха в изработването на макети, рисунки, писане на есе, стихотворения във връзка със Световния ден на гората</a:t>
            </a:r>
            <a:r>
              <a:rPr lang="bg-BG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bg-BG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9" name="Picture 3" descr="C:\Users\User\Desktop\Проект Успех 2014-2015г\Обичам природата- и аз участвам\P11609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2563" y="2019868"/>
            <a:ext cx="2088106" cy="194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6020" name="Picture 4" descr="C:\Users\User\Desktop\Проект Успех 2014-2015г\Обичам природата- и аз участвам\P11609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3879" y="4123955"/>
            <a:ext cx="2156347" cy="248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3" descr="C:\Users\User\Desktop\Проект Успех 2014-2015г\Обичам природата- и аз участвам\P11609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07643" y="1933888"/>
            <a:ext cx="2494280" cy="1870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4" descr="C:\Users\User\Desktop\Проект Успех 2014-2015г\Обичам природата- и аз участвам\P12310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5937" y="4080681"/>
            <a:ext cx="2382899" cy="2497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21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418028"/>
              </p:ext>
            </p:extLst>
          </p:nvPr>
        </p:nvGraphicFramePr>
        <p:xfrm>
          <a:off x="0" y="8095"/>
          <a:ext cx="1828800" cy="116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7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8095"/>
                        <a:ext cx="1828800" cy="1160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3299" y="0"/>
            <a:ext cx="169870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73351" y="451047"/>
            <a:ext cx="10372298" cy="8925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Моделирам, уча и играя сред природата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с р-л Стоянка Стаева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639" y="1841242"/>
            <a:ext cx="44491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 При организацията и провеждането на занятията на клуб „Моделирам, уча и играя сред природата” ръководителят се стремеше да се придържа към идеята: „Да се направи  училището привлекателно за учениците”. Изработиха се интересни модели. Чрез дейностни подходи децата придобиха нови полезни и практични умения и знания. Участниците са 14 деца от 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bg-BG" sz="1900" b="1" baseline="30000" dirty="0" smtClean="0"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bg-BG" sz="1900" b="1" dirty="0" smtClean="0">
                <a:latin typeface="Times New Roman" pitchFamily="18" charset="0"/>
                <a:cs typeface="Times New Roman" pitchFamily="18" charset="0"/>
              </a:rPr>
              <a:t> клас. Голяма част от времето бяха разходки и игри на открито сред природата, а останалото време моделираха в класната стая. </a:t>
            </a:r>
            <a:br>
              <a:rPr lang="bg-BG" sz="1900" b="1" dirty="0" smtClean="0">
                <a:latin typeface="Times New Roman" pitchFamily="18" charset="0"/>
                <a:cs typeface="Times New Roman" pitchFamily="18" charset="0"/>
              </a:rPr>
            </a:br>
            <a:endParaRPr lang="bg-BG" sz="1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80" name="Picture 4" descr="C:\Users\User\Desktop\Проект Успех 2014-2015г\Моделирам, уча и играя сред природата\PRED (1)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7159" y="4177862"/>
            <a:ext cx="3100551" cy="2412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1" name="Picture 5" descr="C:\Users\User\Desktop\Проект Успех 2014-2015г\Моделирам, уча и играя сред природата\Heluin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4869" y="1734207"/>
            <a:ext cx="3116318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2" name="Picture 6" descr="C:\Users\User\Desktop\Проект Успех 2014-2015г\Моделирам, уча и играя сред природата\igra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86552" y="4256689"/>
            <a:ext cx="3205655" cy="2309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783" name="Picture 7" descr="C:\Users\User\Desktop\Проект Успех 2014-2015г\Моделирам, уча и играя сред природата\izlojb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75986" y="1828800"/>
            <a:ext cx="2963917" cy="2128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DA4616-BF56-4476-80F4-FCF4A858C4A7}" type="slidenum">
              <a:rPr lang="bg-BG" altLang="bg-BG"/>
              <a:pPr/>
              <a:t>22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4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888176"/>
              </p:ext>
            </p:extLst>
          </p:nvPr>
        </p:nvGraphicFramePr>
        <p:xfrm>
          <a:off x="0" y="0"/>
          <a:ext cx="1851102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2" name="Acrobat Document" r:id="rId4" imgW="10064520" imgH="7111800" progId="AcroExch.Document.7">
                  <p:embed/>
                </p:oleObj>
              </mc:Choice>
              <mc:Fallback>
                <p:oleObj name="Acrobat Document" r:id="rId4" imgW="10064520" imgH="7111800" progId="AcroExch.Document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51102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66002" y="767606"/>
            <a:ext cx="9573719" cy="4708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ПОСТИГНАТИ РЕЗУЛТАТИ</a:t>
            </a:r>
          </a:p>
          <a:p>
            <a:pPr algn="ctr"/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ЗА ПЕРИОДА 13.11.2014 г. – 15.04.2015 г.</a:t>
            </a:r>
          </a:p>
          <a:p>
            <a:pPr algn="ctr"/>
            <a:endParaRPr lang="bg-BG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400" dirty="0" smtClean="0"/>
          </a:p>
          <a:p>
            <a:pPr marL="342900" indent="-342900">
              <a:buAutoNum type="arabicPeriod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В XII ОУ “Елисавета Багряна” бяха постигнати очакваните резултати, предвидени в програмата за развитието на ИИД за посочения период /13.11.2014 г. – 15.04.2015 г./</a:t>
            </a:r>
          </a:p>
          <a:p>
            <a:pPr marL="342900" indent="-342900">
              <a:buAutoNum type="arabicPeriod"/>
            </a:pP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2. Чрез разнообразни и атрактивни извънкласни форми на работа        се повиши мотивацията на 249 ученици от 1 до 7 клас, от които 59 в риск, за участие в образователно-възпитателния процес, съобразно техните интереси и потребности.</a:t>
            </a:r>
          </a:p>
          <a:p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DA4616-BF56-4476-80F4-FCF4A858C4A7}" type="slidenum">
              <a:rPr lang="bg-BG" altLang="bg-BG"/>
              <a:pPr/>
              <a:t>23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373442" y="1362910"/>
            <a:ext cx="85244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 smtClean="0"/>
          </a:p>
          <a:p>
            <a:r>
              <a:rPr lang="bg-BG" sz="2400" b="1" dirty="0" smtClean="0"/>
              <a:t>3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. Създадени бяха много добри условия за развитие на потенциала на всяко дете, включено в ИИД по проекта, като се подобриха и уменията на учениците за адаптация към училищната органзация.</a:t>
            </a:r>
          </a:p>
          <a:p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4. Повишен бе и интересът на родителите и местната общост към училищното образование.</a:t>
            </a:r>
          </a:p>
          <a:p>
            <a:endParaRPr 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5. Така чрез разнообразните 19/деветнадесет/ групи за ИИД по проект “УСПЕХ” XII ОУ “Елисавета Багряна” се превърна в желана територия на учениците и стана привлекателно място за младите хора. </a:t>
            </a:r>
          </a:p>
        </p:txBody>
      </p:sp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366"/>
            <a:ext cx="1868943" cy="112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DA4616-BF56-4476-80F4-FCF4A858C4A7}" type="slidenum">
              <a:rPr lang="bg-BG" altLang="bg-BG"/>
              <a:pPr/>
              <a:t>24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0635" y="0"/>
            <a:ext cx="1821366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4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234895"/>
              </p:ext>
            </p:extLst>
          </p:nvPr>
        </p:nvGraphicFramePr>
        <p:xfrm>
          <a:off x="0" y="0"/>
          <a:ext cx="1817649" cy="109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0" name="Acrobat Document" r:id="rId4" imgW="10064520" imgH="7111800" progId="AcroExch.Document.7">
                  <p:embed/>
                </p:oleObj>
              </mc:Choice>
              <mc:Fallback>
                <p:oleObj name="Acrobat Document" r:id="rId4" imgW="10064520" imgH="7111800" progId="AcroExch.Document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817649" cy="10952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42479" y="3088888"/>
            <a:ext cx="8686799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bg-BG" sz="4000" dirty="0" smtClean="0">
                <a:latin typeface="Times New Roman" pitchFamily="18" charset="0"/>
                <a:cs typeface="Times New Roman" pitchFamily="18" charset="0"/>
              </a:rPr>
              <a:t>БЛАГОДАРИМ ЗА ВНИМАНИЕТО!</a:t>
            </a:r>
            <a:endParaRPr lang="bg-BG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3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422120" y="192036"/>
            <a:ext cx="11137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В училището са сформирани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групи за </a:t>
            </a:r>
          </a:p>
          <a:p>
            <a:pPr algn="ctr" eaLnBrk="1" hangingPunct="1"/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извънкласна дейност, работещи по проект УСПЕХ</a:t>
            </a:r>
          </a:p>
          <a:p>
            <a:pPr algn="ctr" eaLnBrk="1" hangingPunct="1"/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обхващащи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249 ученици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1-ви до 7-ми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клас 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964844"/>
              </p:ext>
            </p:extLst>
          </p:nvPr>
        </p:nvGraphicFramePr>
        <p:xfrm>
          <a:off x="0" y="0"/>
          <a:ext cx="1757076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6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7076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903750" y="1499016"/>
            <a:ext cx="1211704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”Математика за всеки” с р-л Елена Льолева</a:t>
            </a:r>
            <a:endParaRPr kumimoji="0" lang="bg-BG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”Интересна и забавна математика” с р-л Марияна Иванова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”Архимед- забавна математика” с р-л Марияна Иванова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”Любопитко” с р-л Христина Василева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”Искам да знам” с р-л Стоянка Йосифова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”Да съхраним българското” с р-л Иванка Димитрова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”Пътешественик” с р-л Татяна  Николова 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”Историята на моя град” с р-л Стефанка Кожухарова 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Ателие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”Сръчни ръце” с р-л Лиляна Мурзова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”Мини-футбол” с р-л Николай Колев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”Приказен свят” с р-л Емилия Даскалова 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”Млад журналист” с р-л Дочка Добрева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”В света на компютрите” с р-л Руска Добрева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Ателие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”Светът, пресътворен в боички и форми” с р-л Румен Петров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”Мажоретки” с р-л Тихомир Кондев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”Шоу денс” с р-л Тихомир Кондев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bg-BG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“Модерен балет”Да успяваме заедно” с р-л Жана Ташева</a:t>
            </a:r>
            <a:endParaRPr lang="bg-BG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”Обичам природата-и аз участвам” с р-л Кирилка Кирова</a:t>
            </a:r>
            <a:endParaRPr kumimoji="0" lang="bg-BG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bg-BG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”Моделирам, уча и играя сред природата” с р-л Стоянка Стаева</a:t>
            </a:r>
            <a:endParaRPr kumimoji="0" lang="bg-BG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4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1998791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453618"/>
              </p:ext>
            </p:extLst>
          </p:nvPr>
        </p:nvGraphicFramePr>
        <p:xfrm>
          <a:off x="0" y="0"/>
          <a:ext cx="1973766" cy="1182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8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73766" cy="11820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6390" y="0"/>
            <a:ext cx="1765610" cy="118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009933" y="1460182"/>
            <a:ext cx="8652682" cy="10772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600" b="1" dirty="0" smtClean="0">
                <a:latin typeface="Times New Roman" pitchFamily="18" charset="0"/>
                <a:cs typeface="Times New Roman" pitchFamily="18" charset="0"/>
              </a:rPr>
              <a:t>Математика за всеки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  с р-л Елена Льолева</a:t>
            </a:r>
            <a:endParaRPr 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582" y="3401796"/>
            <a:ext cx="9111018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800" b="1" dirty="0" smtClean="0"/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600" b="1" dirty="0" smtClean="0">
                <a:latin typeface="Times New Roman" pitchFamily="18" charset="0"/>
                <a:cs typeface="Times New Roman" pitchFamily="18" charset="0"/>
              </a:rPr>
              <a:t>Интересна и забавна математика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  с р-л Марияна Иванова</a:t>
            </a:r>
            <a:endParaRPr 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638" y="5338634"/>
            <a:ext cx="10904561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800" b="1" dirty="0" smtClean="0"/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600" b="1" dirty="0" smtClean="0">
                <a:latin typeface="Times New Roman" pitchFamily="18" charset="0"/>
                <a:cs typeface="Times New Roman" pitchFamily="18" charset="0"/>
              </a:rPr>
              <a:t>Архимед - забавна математика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 с р-л Марияна Иванова</a:t>
            </a:r>
            <a:endParaRPr lang="bg-BG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fld id="{E0D27867-A556-4580-A315-52D93CDFEABA}" type="slidenum">
              <a:rPr lang="bg-BG" altLang="bg-BG" b="0">
                <a:solidFill>
                  <a:srgbClr val="7F7F7F"/>
                </a:solidFill>
              </a:rPr>
              <a:pPr/>
              <a:t>5</a:t>
            </a:fld>
            <a:endParaRPr lang="bg-BG" altLang="bg-BG" b="0">
              <a:solidFill>
                <a:srgbClr val="7F7F7F"/>
              </a:solidFill>
            </a:endParaRPr>
          </a:p>
        </p:txBody>
      </p:sp>
      <p:sp>
        <p:nvSpPr>
          <p:cNvPr id="8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CC837E43-F145-4C76-8B3E-14CB22ED6B30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184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647866"/>
              </p:ext>
            </p:extLst>
          </p:nvPr>
        </p:nvGraphicFramePr>
        <p:xfrm>
          <a:off x="0" y="26639"/>
          <a:ext cx="1839951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26639"/>
                        <a:ext cx="1839951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Текстово поле 1"/>
          <p:cNvSpPr txBox="1"/>
          <p:nvPr/>
        </p:nvSpPr>
        <p:spPr>
          <a:xfrm>
            <a:off x="1209078" y="2047620"/>
            <a:ext cx="46731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 В клубовете по математика  учениците се срещаха с необяснимата магия на математиката. Откриваха, че вълшебната математика е навсякъде – в нашия дом, в дървените кубчета, в пътешествията и космическите полети.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80" y="1921459"/>
            <a:ext cx="5361754" cy="4021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clip_image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08733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6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6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254832" y="0"/>
          <a:ext cx="1583267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66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254832" y="0"/>
                        <a:ext cx="1583267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23920" y="0"/>
            <a:ext cx="15832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944262" y="2078956"/>
            <a:ext cx="46319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Решаваха забавни задачи, развиващи логическото мислене, правеха чертежи и изработваха тела, което предизвиква въображението и точността. Те знаят, че добрият математик трябва да бъде и съобразителен, и те се стремят към това.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Picture 3" descr="F:\клубове\20150323_131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0" y="1428751"/>
            <a:ext cx="5077884" cy="4514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defRPr>
            </a:lvl9pPr>
          </a:lstStyle>
          <a:p>
            <a:fld id="{FC4F3E93-6AB5-4EE1-821F-2F7282406316}" type="slidenum">
              <a:rPr lang="bg-BG" altLang="bg-BG" b="0">
                <a:solidFill>
                  <a:srgbClr val="7F7F7F"/>
                </a:solidFill>
              </a:rPr>
              <a:pPr/>
              <a:t>7</a:t>
            </a:fld>
            <a:endParaRPr lang="bg-BG" altLang="bg-BG" b="0">
              <a:solidFill>
                <a:srgbClr val="7F7F7F"/>
              </a:solidFill>
            </a:endParaRPr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AD3DCE93-95F1-4836-AE25-AE2187A087B4}" type="datetime1">
              <a:rPr lang="bg-BG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9.6.2015 г.</a:t>
            </a:fld>
            <a:endParaRPr lang="bg-BG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17415" name="Object 10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079021"/>
              </p:ext>
            </p:extLst>
          </p:nvPr>
        </p:nvGraphicFramePr>
        <p:xfrm>
          <a:off x="10031413" y="0"/>
          <a:ext cx="2160587" cy="1347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10031413" y="0"/>
                        <a:ext cx="2160587" cy="13474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0557"/>
            <a:ext cx="4546669" cy="3011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75" y="2337516"/>
            <a:ext cx="4745865" cy="3559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" y="3643952"/>
            <a:ext cx="4552682" cy="2928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95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8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007533" y="2060575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148838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3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0300" y="0"/>
            <a:ext cx="17417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56223" y="1091841"/>
            <a:ext cx="839763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Искам да знам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Стоянка Йосифова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6913" y="1787857"/>
            <a:ext cx="45296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Клуб "Любопитко" с р-л Хр. Василева и клуб "Искам да знам" с р-л Ст. Йосифова по проект "Успех" приключиха своята дейност с час по родолюбие. </a:t>
            </a:r>
          </a:p>
          <a:p>
            <a:r>
              <a:rPr lang="bg-BG" sz="2000" b="1" dirty="0" smtClean="0"/>
              <a:t>Представиха изложба с най-интересните съчинения, посветени на нашия роден град – градът  на Сините камъни. Изработиха табла със снимки, отразяващи най-вълнуващите моменти - посещение на природни и исторически забележителности</a:t>
            </a:r>
            <a:r>
              <a:rPr lang="bg-BG" sz="2000" dirty="0" smtClean="0"/>
              <a:t>.</a:t>
            </a:r>
            <a:endParaRPr lang="bg-BG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-1313302" y="584200"/>
            <a:ext cx="1102855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8"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Любопитко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Христина Василева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Несторов\Desktop\P42127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2635" y="1940457"/>
            <a:ext cx="2748033" cy="2431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Users\Несторов\Desktop\P42127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528" y="4612944"/>
            <a:ext cx="2674962" cy="1931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:\Users\Несторов\Desktop\P421278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52681" y="1956237"/>
            <a:ext cx="2893326" cy="2342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E3D9C5-FFCD-478A-A4D3-B9CBAA4262FC}" type="slidenum">
              <a:rPr lang="bg-BG" altLang="bg-BG"/>
              <a:pPr/>
              <a:t>9</a:t>
            </a:fld>
            <a:endParaRPr lang="bg-BG" altLang="bg-BG"/>
          </a:p>
        </p:txBody>
      </p:sp>
      <p:sp>
        <p:nvSpPr>
          <p:cNvPr id="7" name="Date Placeholder 15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fld id="{4EEA6297-D59F-4DD6-B466-CCA9CCEC022B}" type="datetime1">
              <a:rPr lang="bg-BG"/>
              <a:pPr>
                <a:defRPr/>
              </a:pPr>
              <a:t>9.6.2015 г.</a:t>
            </a:fld>
            <a:endParaRPr lang="bg-BG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15164" y="1948034"/>
            <a:ext cx="11184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endParaRPr lang="bg-BG" altLang="bg-BG" dirty="0">
              <a:latin typeface="Arial" charset="0"/>
            </a:endParaRPr>
          </a:p>
        </p:txBody>
      </p:sp>
      <p:graphicFrame>
        <p:nvGraphicFramePr>
          <p:cNvPr id="153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43182"/>
              </p:ext>
            </p:extLst>
          </p:nvPr>
        </p:nvGraphicFramePr>
        <p:xfrm>
          <a:off x="0" y="1"/>
          <a:ext cx="1838099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7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952" t="23402" r="35527" b="16574"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838099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8" descr="clip_image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148" y="0"/>
            <a:ext cx="1752851" cy="108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67359" y="1216291"/>
            <a:ext cx="10756068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Клуб ”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200" b="1" dirty="0" smtClean="0">
                <a:latin typeface="Times New Roman" pitchFamily="18" charset="0"/>
                <a:cs typeface="Times New Roman" pitchFamily="18" charset="0"/>
              </a:rPr>
              <a:t>съхраним българското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” с р-л Иванка Димитрова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8938" y="2833141"/>
            <a:ext cx="437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80899" name="Picture 3" descr="C:\Users\User\Desktop\Проект Успех 2014-2015г\Да съхраним българското\Ivanka Dimitrova\IMG_0239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3604" y="2475296"/>
            <a:ext cx="2827664" cy="2120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900" name="Picture 4" descr="C:\Users\User\Desktop\Проект Успех 2014-2015г\Да съхраним българското\Ivanka Dimitrova\IMG_0185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1126" y="4700752"/>
            <a:ext cx="2841673" cy="1911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0901" name="Picture 5" descr="C:\Users\User\Desktop\Проект Успех 2014-2015г\Да съхраним българското\Ivanka Dimitrova\IMG_0151 - Копие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5457" y="2417791"/>
            <a:ext cx="2497540" cy="2154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422566" y="2695699"/>
            <a:ext cx="29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1037229" y="2423260"/>
            <a:ext cx="431269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Участниците в клуба проучиха лечебните свойства на билките в сливенския балкан и направиха хербарии на най-разпростране- ните от тях. Посадиха цветя и билки във вътрешните градинки на училището.  Учениците продължиха традициите в тъкането и плетенето в занятието „Баба под наем и внуче на заем”.</a:t>
            </a:r>
            <a:endParaRPr kumimoji="0" lang="bg-BG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User\Desktop\Проект Успех 2014-2015г\Да съхраним българското\Ivanka Dimitrova\IMG_0179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2753" y="4708477"/>
            <a:ext cx="2524833" cy="1893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finity">
  <a:themeElements>
    <a:clrScheme name="Infinity">
      <a:dk1>
        <a:sysClr val="windowText" lastClr="000000"/>
      </a:dk1>
      <a:lt1>
        <a:sysClr val="window" lastClr="FFFFFF"/>
      </a:lt1>
      <a:dk2>
        <a:srgbClr val="EABB00"/>
      </a:dk2>
      <a:lt2>
        <a:srgbClr val="DEF2FA"/>
      </a:lt2>
      <a:accent1>
        <a:srgbClr val="983DB1"/>
      </a:accent1>
      <a:accent2>
        <a:srgbClr val="47D147"/>
      </a:accent2>
      <a:accent3>
        <a:srgbClr val="CC0053"/>
      </a:accent3>
      <a:accent4>
        <a:srgbClr val="EA950D"/>
      </a:accent4>
      <a:accent5>
        <a:srgbClr val="C800C8"/>
      </a:accent5>
      <a:accent6>
        <a:srgbClr val="6161FF"/>
      </a:accent6>
      <a:hlink>
        <a:srgbClr val="755D00"/>
      </a:hlink>
      <a:folHlink>
        <a:srgbClr val="31AEE0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nfinity">
  <a:themeElements>
    <a:clrScheme name="Infinity">
      <a:dk1>
        <a:sysClr val="windowText" lastClr="000000"/>
      </a:dk1>
      <a:lt1>
        <a:sysClr val="window" lastClr="FFFFFF"/>
      </a:lt1>
      <a:dk2>
        <a:srgbClr val="EABB00"/>
      </a:dk2>
      <a:lt2>
        <a:srgbClr val="DEF2FA"/>
      </a:lt2>
      <a:accent1>
        <a:srgbClr val="983DB1"/>
      </a:accent1>
      <a:accent2>
        <a:srgbClr val="47D147"/>
      </a:accent2>
      <a:accent3>
        <a:srgbClr val="CC0053"/>
      </a:accent3>
      <a:accent4>
        <a:srgbClr val="EA950D"/>
      </a:accent4>
      <a:accent5>
        <a:srgbClr val="C800C8"/>
      </a:accent5>
      <a:accent6>
        <a:srgbClr val="6161FF"/>
      </a:accent6>
      <a:hlink>
        <a:srgbClr val="755D00"/>
      </a:hlink>
      <a:folHlink>
        <a:srgbClr val="31AEE0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Infinity">
  <a:themeElements>
    <a:clrScheme name="Infinity">
      <a:dk1>
        <a:sysClr val="windowText" lastClr="000000"/>
      </a:dk1>
      <a:lt1>
        <a:sysClr val="window" lastClr="FFFFFF"/>
      </a:lt1>
      <a:dk2>
        <a:srgbClr val="EABB00"/>
      </a:dk2>
      <a:lt2>
        <a:srgbClr val="DEF2FA"/>
      </a:lt2>
      <a:accent1>
        <a:srgbClr val="983DB1"/>
      </a:accent1>
      <a:accent2>
        <a:srgbClr val="47D147"/>
      </a:accent2>
      <a:accent3>
        <a:srgbClr val="CC0053"/>
      </a:accent3>
      <a:accent4>
        <a:srgbClr val="EA950D"/>
      </a:accent4>
      <a:accent5>
        <a:srgbClr val="C800C8"/>
      </a:accent5>
      <a:accent6>
        <a:srgbClr val="6161FF"/>
      </a:accent6>
      <a:hlink>
        <a:srgbClr val="755D00"/>
      </a:hlink>
      <a:folHlink>
        <a:srgbClr val="31AEE0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Infinity">
  <a:themeElements>
    <a:clrScheme name="Infinity">
      <a:dk1>
        <a:sysClr val="windowText" lastClr="000000"/>
      </a:dk1>
      <a:lt1>
        <a:sysClr val="window" lastClr="FFFFFF"/>
      </a:lt1>
      <a:dk2>
        <a:srgbClr val="EABB00"/>
      </a:dk2>
      <a:lt2>
        <a:srgbClr val="DEF2FA"/>
      </a:lt2>
      <a:accent1>
        <a:srgbClr val="983DB1"/>
      </a:accent1>
      <a:accent2>
        <a:srgbClr val="47D147"/>
      </a:accent2>
      <a:accent3>
        <a:srgbClr val="CC0053"/>
      </a:accent3>
      <a:accent4>
        <a:srgbClr val="EA950D"/>
      </a:accent4>
      <a:accent5>
        <a:srgbClr val="C800C8"/>
      </a:accent5>
      <a:accent6>
        <a:srgbClr val="6161FF"/>
      </a:accent6>
      <a:hlink>
        <a:srgbClr val="755D00"/>
      </a:hlink>
      <a:folHlink>
        <a:srgbClr val="31AEE0"/>
      </a:folHlink>
    </a:clrScheme>
    <a:fontScheme name="Infinity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finity">
      <a:fillStyleLst>
        <a:solidFill>
          <a:schemeClr val="phClr">
            <a:shade val="95000"/>
            <a:satMod val="115000"/>
          </a:schemeClr>
        </a:solidFill>
        <a:gradFill rotWithShape="1">
          <a:gsLst>
            <a:gs pos="0">
              <a:schemeClr val="phClr">
                <a:tint val="90000"/>
                <a:alpha val="50000"/>
                <a:satMod val="150000"/>
              </a:schemeClr>
            </a:gs>
            <a:gs pos="35000">
              <a:schemeClr val="phClr">
                <a:tint val="100000"/>
                <a:alpha val="80000"/>
                <a:satMod val="130000"/>
              </a:schemeClr>
            </a:gs>
            <a:gs pos="100000">
              <a:schemeClr val="phClr">
                <a:tint val="100000"/>
                <a:shade val="90000"/>
                <a:alpha val="95000"/>
                <a:satMod val="11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51000"/>
                <a:alpha val="90000"/>
                <a:satMod val="130000"/>
              </a:schemeClr>
            </a:gs>
            <a:gs pos="50000">
              <a:schemeClr val="phClr">
                <a:shade val="93000"/>
                <a:alpha val="70000"/>
                <a:satMod val="130000"/>
              </a:schemeClr>
            </a:gs>
            <a:gs pos="75000">
              <a:schemeClr val="phClr">
                <a:shade val="94000"/>
                <a:alpha val="50000"/>
                <a:satMod val="135000"/>
              </a:schemeClr>
            </a:gs>
            <a:gs pos="100000">
              <a:schemeClr val="phClr">
                <a:shade val="94000"/>
                <a:alpha val="50000"/>
                <a:satMod val="135000"/>
              </a:schemeClr>
            </a:gs>
          </a:gsLst>
          <a:lin ang="0" scaled="0"/>
        </a:gradFill>
      </a:fillStyleLst>
      <a:lnStyleLst>
        <a:ln w="19050" cap="flat" cmpd="sng" algn="ctr">
          <a:solidFill>
            <a:schemeClr val="phClr">
              <a:shade val="95000"/>
            </a:schemeClr>
          </a:solidFill>
          <a:prstDash val="solid"/>
        </a:ln>
        <a:ln w="31750" cap="flat" cmpd="sng" algn="ctr">
          <a:solidFill>
            <a:schemeClr val="phClr">
              <a:shade val="95000"/>
              <a:satMod val="110000"/>
            </a:schemeClr>
          </a:solidFill>
          <a:prstDash val="solid"/>
        </a:ln>
        <a:ln w="57150" cap="flat" cmpd="dbl" algn="ctr">
          <a:solidFill>
            <a:schemeClr val="phClr">
              <a:shade val="95000"/>
              <a:satMod val="130000"/>
            </a:schemeClr>
          </a:solidFill>
          <a:prstDash val="solid"/>
        </a:ln>
      </a:lnStyleLst>
      <a:effectStyleLst>
        <a:effectStyle>
          <a:effectLst>
            <a:outerShdw blurRad="63500" dist="25400" dir="5400000" sx="101000" sy="101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dir="5400000" sx="101000" sy="101000" algn="ctr" rotWithShape="0">
              <a:srgbClr val="000000">
                <a:alpha val="50000"/>
              </a:srgbClr>
            </a:outerShdw>
            <a:reflection blurRad="12700" stA="26000" endPos="15000" dist="19050" dir="5400000" sy="-100000" rotWithShape="0"/>
          </a:effectLst>
        </a:effectStyle>
        <a:effectStyle>
          <a:effectLst>
            <a:innerShdw blurRad="101600" dist="12700">
              <a:srgbClr val="000000">
                <a:alpha val="35000"/>
              </a:srgbClr>
            </a:innerShdw>
            <a:reflection blurRad="12700" stA="26000" endPos="25000" dist="1905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381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250000"/>
              </a:schemeClr>
            </a:gs>
            <a:gs pos="40000">
              <a:schemeClr val="phClr">
                <a:tint val="90000"/>
                <a:shade val="80000"/>
                <a:satMod val="200000"/>
              </a:schemeClr>
            </a:gs>
            <a:gs pos="100000">
              <a:schemeClr val="phClr">
                <a:shade val="20000"/>
                <a:satMod val="17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1489</Words>
  <Application>Microsoft Office PowerPoint</Application>
  <PresentationFormat>По избор</PresentationFormat>
  <Paragraphs>138</Paragraphs>
  <Slides>24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29" baseType="lpstr">
      <vt:lpstr>Infinity</vt:lpstr>
      <vt:lpstr>1_Infinity</vt:lpstr>
      <vt:lpstr>3_Infinity</vt:lpstr>
      <vt:lpstr>4_Infinity</vt:lpstr>
      <vt:lpstr>Acrobat Document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Elena</dc:creator>
  <cp:lastModifiedBy>Mariana</cp:lastModifiedBy>
  <cp:revision>162</cp:revision>
  <dcterms:created xsi:type="dcterms:W3CDTF">2015-05-18T15:03:17Z</dcterms:created>
  <dcterms:modified xsi:type="dcterms:W3CDTF">2015-06-09T08:36:33Z</dcterms:modified>
</cp:coreProperties>
</file>