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74" r:id="rId10"/>
    <p:sldId id="266" r:id="rId11"/>
    <p:sldId id="267" r:id="rId12"/>
    <p:sldId id="275" r:id="rId13"/>
    <p:sldId id="276" r:id="rId14"/>
    <p:sldId id="268" r:id="rId15"/>
    <p:sldId id="269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6900D"/>
    <a:srgbClr val="6A276F"/>
    <a:srgbClr val="4704CC"/>
    <a:srgbClr val="210E66"/>
    <a:srgbClr val="029410"/>
    <a:srgbClr val="773A1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Заглавен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лавие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bg-BG" smtClean="0"/>
              <a:t>Щракнете, за да редактирате стила на заглавието в образеца</a:t>
            </a:r>
            <a:endParaRPr kumimoji="0" lang="en-US"/>
          </a:p>
        </p:txBody>
      </p:sp>
      <p:sp>
        <p:nvSpPr>
          <p:cNvPr id="17" name="Подзаглавие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bg-BG" smtClean="0"/>
              <a:t>Щракнете, за да редактирате стила на подзаглавията в образеца</a:t>
            </a:r>
            <a:endParaRPr kumimoji="0" lang="en-US"/>
          </a:p>
        </p:txBody>
      </p:sp>
      <p:sp>
        <p:nvSpPr>
          <p:cNvPr id="30" name="Контейнер за 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35730-BCF4-4396-B8B9-CDCD4DB8B04E}" type="datetimeFigureOut">
              <a:rPr lang="bg-BG" smtClean="0"/>
              <a:pPr/>
              <a:t>8.4.2017 г.</a:t>
            </a:fld>
            <a:endParaRPr lang="bg-BG"/>
          </a:p>
        </p:txBody>
      </p:sp>
      <p:sp>
        <p:nvSpPr>
          <p:cNvPr id="19" name="Контейнер за долния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27" name="Контейнер за номер на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4BC6A-F2F2-4189-84A7-90C3E52F200B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лавие и вертикален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bg-BG" smtClean="0"/>
              <a:t>Щракнете, за да редактирате стила на заглавието в образеца</a:t>
            </a:r>
            <a:endParaRPr kumimoji="0" lang="en-US"/>
          </a:p>
        </p:txBody>
      </p:sp>
      <p:sp>
        <p:nvSpPr>
          <p:cNvPr id="3" name="Контейнер за вертикален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bg-BG" smtClean="0"/>
              <a:t>Щракн., за да ред. стил на загл. в обр.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35730-BCF4-4396-B8B9-CDCD4DB8B04E}" type="datetimeFigureOut">
              <a:rPr lang="bg-BG" smtClean="0"/>
              <a:pPr/>
              <a:t>8.4.2017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4BC6A-F2F2-4189-84A7-90C3E52F200B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но заглавие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но заглавие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bg-BG" smtClean="0"/>
              <a:t>Щракнете, за да редактирате стила на заглавието в образеца</a:t>
            </a:r>
            <a:endParaRPr kumimoji="0" lang="en-US"/>
          </a:p>
        </p:txBody>
      </p:sp>
      <p:sp>
        <p:nvSpPr>
          <p:cNvPr id="3" name="Контейнер за вертикален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bg-BG" smtClean="0"/>
              <a:t>Щракн., за да ред. стил на загл. в обр.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35730-BCF4-4396-B8B9-CDCD4DB8B04E}" type="datetimeFigureOut">
              <a:rPr lang="bg-BG" smtClean="0"/>
              <a:pPr/>
              <a:t>8.4.2017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4BC6A-F2F2-4189-84A7-90C3E52F200B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лавие и съдърж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bg-BG" smtClean="0"/>
              <a:t>Щракнете, за да редактирате стила на заглавието в образеца</a:t>
            </a:r>
            <a:endParaRPr kumimoji="0" lang="en-US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bg-BG" smtClean="0"/>
              <a:t>Щракн., за да ред. стил на загл. в обр.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35730-BCF4-4396-B8B9-CDCD4DB8B04E}" type="datetimeFigureOut">
              <a:rPr lang="bg-BG" smtClean="0"/>
              <a:pPr/>
              <a:t>8.4.2017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4BC6A-F2F2-4189-84A7-90C3E52F200B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лавка на секция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bg-BG" smtClean="0"/>
              <a:t>Щракнете, за да редактирате стила на заглавието в образеца</a:t>
            </a:r>
            <a:endParaRPr kumimoji="0" lang="en-US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bg-BG" smtClean="0"/>
              <a:t>Щракн., за да ред. стил на загл. в обр.</a:t>
            </a:r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35730-BCF4-4396-B8B9-CDCD4DB8B04E}" type="datetimeFigureOut">
              <a:rPr lang="bg-BG" smtClean="0"/>
              <a:pPr/>
              <a:t>8.4.2017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4BC6A-F2F2-4189-84A7-90C3E52F200B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е съдържа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bg-BG" smtClean="0"/>
              <a:t>Щракнете, за да редактирате стила на заглавието в образеца</a:t>
            </a:r>
            <a:endParaRPr kumimoji="0" lang="en-US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bg-BG" smtClean="0"/>
              <a:t>Щракн., за да ред. стил на загл. в обр.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  <p:sp>
        <p:nvSpPr>
          <p:cNvPr id="4" name="Контейнер за съдържани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bg-BG" smtClean="0"/>
              <a:t>Щракн., за да ред. стил на загл. в обр.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35730-BCF4-4396-B8B9-CDCD4DB8B04E}" type="datetimeFigureOut">
              <a:rPr lang="bg-BG" smtClean="0"/>
              <a:pPr/>
              <a:t>8.4.2017 г.</a:t>
            </a:fld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4BC6A-F2F2-4189-84A7-90C3E52F200B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bg-BG" smtClean="0"/>
              <a:t>Щракнете, за да редактирате стила на заглавието в образеца</a:t>
            </a:r>
            <a:endParaRPr kumimoji="0" lang="en-US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bg-BG" smtClean="0"/>
              <a:t>Щракн., за да ред. стил на загл. в обр.</a:t>
            </a:r>
          </a:p>
        </p:txBody>
      </p:sp>
      <p:sp>
        <p:nvSpPr>
          <p:cNvPr id="4" name="Текстов контейнер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bg-BG" smtClean="0"/>
              <a:t>Щракн., за да ред. стил на загл. в обр.</a:t>
            </a:r>
          </a:p>
        </p:txBody>
      </p:sp>
      <p:sp>
        <p:nvSpPr>
          <p:cNvPr id="5" name="Контейнер за съдържани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bg-BG" smtClean="0"/>
              <a:t>Щракн., за да ред. стил на загл. в обр.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  <p:sp>
        <p:nvSpPr>
          <p:cNvPr id="6" name="Контейнер за съдържани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bg-BG" smtClean="0"/>
              <a:t>Щракн., за да ред. стил на загл. в обр.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  <p:sp>
        <p:nvSpPr>
          <p:cNvPr id="7" name="Контейнер за 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35730-BCF4-4396-B8B9-CDCD4DB8B04E}" type="datetimeFigureOut">
              <a:rPr lang="bg-BG" smtClean="0"/>
              <a:pPr/>
              <a:t>8.4.2017 г.</a:t>
            </a:fld>
            <a:endParaRPr lang="bg-BG"/>
          </a:p>
        </p:txBody>
      </p:sp>
      <p:sp>
        <p:nvSpPr>
          <p:cNvPr id="8" name="Контейнер за долния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Контейнер за номер на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4BC6A-F2F2-4189-84A7-90C3E52F200B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Само заглав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bg-BG" smtClean="0"/>
              <a:t>Щракнете, за да редактирате стила на заглавието в образеца</a:t>
            </a:r>
            <a:endParaRPr kumimoji="0" lang="en-US"/>
          </a:p>
        </p:txBody>
      </p:sp>
      <p:sp>
        <p:nvSpPr>
          <p:cNvPr id="3" name="Контейнер за 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35730-BCF4-4396-B8B9-CDCD4DB8B04E}" type="datetimeFigureOut">
              <a:rPr lang="bg-BG" smtClean="0"/>
              <a:pPr/>
              <a:t>8.4.2017 г.</a:t>
            </a:fld>
            <a:endParaRPr lang="bg-BG"/>
          </a:p>
        </p:txBody>
      </p:sp>
      <p:sp>
        <p:nvSpPr>
          <p:cNvPr id="4" name="Контейнер за долния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Контейнер за номер н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4BC6A-F2F2-4189-84A7-90C3E52F200B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разе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35730-BCF4-4396-B8B9-CDCD4DB8B04E}" type="datetimeFigureOut">
              <a:rPr lang="bg-BG" smtClean="0"/>
              <a:pPr/>
              <a:t>8.4.2017 г.</a:t>
            </a:fld>
            <a:endParaRPr lang="bg-BG"/>
          </a:p>
        </p:txBody>
      </p:sp>
      <p:sp>
        <p:nvSpPr>
          <p:cNvPr id="3" name="Контейнер за долния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4BC6A-F2F2-4189-84A7-90C3E52F200B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Съдържание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bg-BG" smtClean="0"/>
              <a:t>Щракнете, за да редактирате стила на заглавието в образеца</a:t>
            </a:r>
            <a:endParaRPr kumimoji="0" lang="en-US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bg-BG" smtClean="0"/>
              <a:t>Щракн., за да ред. стил на загл. в обр.</a:t>
            </a:r>
          </a:p>
        </p:txBody>
      </p:sp>
      <p:sp>
        <p:nvSpPr>
          <p:cNvPr id="4" name="Контейнер за съдържани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bg-BG" smtClean="0"/>
              <a:t>Щракн., за да ред. стил на загл. в обр.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35730-BCF4-4396-B8B9-CDCD4DB8B04E}" type="datetimeFigureOut">
              <a:rPr lang="bg-BG" smtClean="0"/>
              <a:pPr/>
              <a:t>8.4.2017 г.</a:t>
            </a:fld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4BC6A-F2F2-4189-84A7-90C3E52F200B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Картина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авоъгълник с един скосен и заоблен ъгъл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авоъгълен триъгъл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bg-BG" smtClean="0"/>
              <a:t>Щракнете, за да редактирате стила на заглавието в образеца</a:t>
            </a:r>
            <a:endParaRPr kumimoji="0" lang="en-US"/>
          </a:p>
        </p:txBody>
      </p:sp>
      <p:sp>
        <p:nvSpPr>
          <p:cNvPr id="4" name="Текстов контейнер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bg-BG" smtClean="0"/>
              <a:t>Щракн., за да ред. стил на загл. в обр.</a:t>
            </a:r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35730-BCF4-4396-B8B9-CDCD4DB8B04E}" type="datetimeFigureOut">
              <a:rPr lang="bg-BG" smtClean="0"/>
              <a:pPr/>
              <a:t>8.4.2017 г.</a:t>
            </a:fld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BF4BC6A-F2F2-4189-84A7-90C3E52F200B}" type="slidenum">
              <a:rPr lang="bg-BG" smtClean="0"/>
              <a:pPr/>
              <a:t>‹#›</a:t>
            </a:fld>
            <a:endParaRPr lang="bg-BG"/>
          </a:p>
        </p:txBody>
      </p:sp>
      <p:sp>
        <p:nvSpPr>
          <p:cNvPr id="3" name="Контейнер за картина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bg-BG" smtClean="0"/>
              <a:t>Щракнете върху иконата, за да добавите картина</a:t>
            </a:r>
            <a:endParaRPr kumimoji="0" lang="en-US" dirty="0"/>
          </a:p>
        </p:txBody>
      </p:sp>
      <p:sp>
        <p:nvSpPr>
          <p:cNvPr id="10" name="Свободна форма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Свободна форма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вободна форма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Свободна форма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Контейнер за заглавие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bg-BG" smtClean="0"/>
              <a:t>Щракнете, за да редактирате стила на заглавието в образеца</a:t>
            </a:r>
            <a:endParaRPr kumimoji="0" lang="en-US"/>
          </a:p>
        </p:txBody>
      </p:sp>
      <p:sp>
        <p:nvSpPr>
          <p:cNvPr id="30" name="Текстов контейнер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bg-BG" smtClean="0"/>
              <a:t>Щракн., за да ред. стил на загл. в обр.</a:t>
            </a:r>
          </a:p>
          <a:p>
            <a:pPr lvl="1" eaLnBrk="1" latinLnBrk="0" hangingPunct="1"/>
            <a:r>
              <a:rPr kumimoji="0" lang="bg-BG" smtClean="0"/>
              <a:t>Второ ниво</a:t>
            </a:r>
          </a:p>
          <a:p>
            <a:pPr lvl="2" eaLnBrk="1" latinLnBrk="0" hangingPunct="1"/>
            <a:r>
              <a:rPr kumimoji="0" lang="bg-BG" smtClean="0"/>
              <a:t>Трето ниво</a:t>
            </a:r>
          </a:p>
          <a:p>
            <a:pPr lvl="3" eaLnBrk="1" latinLnBrk="0" hangingPunct="1"/>
            <a:r>
              <a:rPr kumimoji="0" lang="bg-BG" smtClean="0"/>
              <a:t>Четвърто ниво</a:t>
            </a:r>
          </a:p>
          <a:p>
            <a:pPr lvl="4" eaLnBrk="1" latinLnBrk="0" hangingPunct="1"/>
            <a:r>
              <a:rPr kumimoji="0" lang="bg-BG" smtClean="0"/>
              <a:t>Пето ниво</a:t>
            </a:r>
            <a:endParaRPr kumimoji="0" lang="en-US"/>
          </a:p>
        </p:txBody>
      </p:sp>
      <p:sp>
        <p:nvSpPr>
          <p:cNvPr id="10" name="Контейнер за 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2B35730-BCF4-4396-B8B9-CDCD4DB8B04E}" type="datetimeFigureOut">
              <a:rPr lang="bg-BG" smtClean="0"/>
              <a:pPr/>
              <a:t>8.4.2017 г.</a:t>
            </a:fld>
            <a:endParaRPr lang="bg-BG"/>
          </a:p>
        </p:txBody>
      </p:sp>
      <p:sp>
        <p:nvSpPr>
          <p:cNvPr id="22" name="Контейнер за долния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bg-BG"/>
          </a:p>
        </p:txBody>
      </p:sp>
      <p:sp>
        <p:nvSpPr>
          <p:cNvPr id="18" name="Контейнер за номер на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BF4BC6A-F2F2-4189-84A7-90C3E52F200B}" type="slidenum">
              <a:rPr lang="bg-BG" smtClean="0"/>
              <a:pPr/>
              <a:t>‹#›</a:t>
            </a:fld>
            <a:endParaRPr lang="bg-BG"/>
          </a:p>
        </p:txBody>
      </p:sp>
      <p:grpSp>
        <p:nvGrpSpPr>
          <p:cNvPr id="2" name="Групиране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Свободна форма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Свободна форма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ctrTitle"/>
          </p:nvPr>
        </p:nvSpPr>
        <p:spPr>
          <a:xfrm>
            <a:off x="642910" y="642918"/>
            <a:ext cx="7851648" cy="1828800"/>
          </a:xfrm>
        </p:spPr>
        <p:txBody>
          <a:bodyPr>
            <a:normAutofit/>
          </a:bodyPr>
          <a:lstStyle/>
          <a:p>
            <a:pPr algn="ctr"/>
            <a:r>
              <a:rPr lang="bg-BG" sz="5400" i="1" dirty="0" smtClean="0">
                <a:solidFill>
                  <a:schemeClr val="bg1"/>
                </a:solidFill>
                <a:effectLst/>
              </a:rPr>
              <a:t>ГОТОВИ ЗА МАТУРА</a:t>
            </a:r>
            <a:endParaRPr lang="bg-BG" sz="5400" i="1" dirty="0">
              <a:solidFill>
                <a:schemeClr val="bg1"/>
              </a:solidFill>
              <a:effectLst/>
            </a:endParaRPr>
          </a:p>
        </p:txBody>
      </p:sp>
      <p:sp>
        <p:nvSpPr>
          <p:cNvPr id="3" name="Подзаглавие 2"/>
          <p:cNvSpPr>
            <a:spLocks noGrp="1"/>
          </p:cNvSpPr>
          <p:nvPr>
            <p:ph type="subTitle" idx="1"/>
          </p:nvPr>
        </p:nvSpPr>
        <p:spPr>
          <a:xfrm>
            <a:off x="500034" y="2643182"/>
            <a:ext cx="7854696" cy="2571768"/>
          </a:xfrm>
        </p:spPr>
        <p:txBody>
          <a:bodyPr>
            <a:normAutofit lnSpcReduction="10000"/>
          </a:bodyPr>
          <a:lstStyle/>
          <a:p>
            <a:pPr algn="ctr"/>
            <a:r>
              <a:rPr lang="bg-BG" sz="3600" b="1" i="1" dirty="0" smtClean="0">
                <a:solidFill>
                  <a:srgbClr val="C00000"/>
                </a:solidFill>
              </a:rPr>
              <a:t>ПРОЕКТ  “ТВОЯТ ЧАС”</a:t>
            </a:r>
          </a:p>
          <a:p>
            <a:pPr algn="ctr"/>
            <a:r>
              <a:rPr lang="bg-BG" sz="3600" b="1" i="1" dirty="0" smtClean="0">
                <a:solidFill>
                  <a:srgbClr val="C00000"/>
                </a:solidFill>
              </a:rPr>
              <a:t>Български език и литература </a:t>
            </a:r>
          </a:p>
          <a:p>
            <a:pPr algn="ctr"/>
            <a:r>
              <a:rPr lang="en-US" sz="3600" b="1" i="1" dirty="0" smtClean="0">
                <a:solidFill>
                  <a:srgbClr val="C00000"/>
                </a:solidFill>
              </a:rPr>
              <a:t>XII </a:t>
            </a:r>
            <a:r>
              <a:rPr lang="bg-BG" sz="3600" b="1" i="1" dirty="0" smtClean="0">
                <a:solidFill>
                  <a:srgbClr val="C00000"/>
                </a:solidFill>
              </a:rPr>
              <a:t>клас, СУ “Д. </a:t>
            </a:r>
            <a:r>
              <a:rPr lang="bg-BG" sz="3600" b="1" i="1" dirty="0" err="1" smtClean="0">
                <a:solidFill>
                  <a:srgbClr val="C00000"/>
                </a:solidFill>
              </a:rPr>
              <a:t>Рохов</a:t>
            </a:r>
            <a:r>
              <a:rPr lang="bg-BG" sz="3600" b="1" i="1" dirty="0" smtClean="0">
                <a:solidFill>
                  <a:srgbClr val="C00000"/>
                </a:solidFill>
              </a:rPr>
              <a:t>”</a:t>
            </a:r>
          </a:p>
          <a:p>
            <a:pPr algn="ctr"/>
            <a:r>
              <a:rPr lang="bg-BG" sz="3600" b="1" i="1" dirty="0" smtClean="0">
                <a:solidFill>
                  <a:srgbClr val="C00000"/>
                </a:solidFill>
              </a:rPr>
              <a:t>Сливен</a:t>
            </a:r>
          </a:p>
          <a:p>
            <a:pPr algn="ctr"/>
            <a:endParaRPr lang="bg-BG" sz="3600" b="1" i="1" dirty="0" smtClean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285720" y="285728"/>
            <a:ext cx="8572560" cy="635798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bg-BG" sz="2800" b="1" i="1" dirty="0" smtClean="0">
                <a:solidFill>
                  <a:srgbClr val="6A276F"/>
                </a:solidFill>
              </a:rPr>
              <a:t>10. В кой ред всички творби са написани от Йордан Йовков?</a:t>
            </a:r>
          </a:p>
          <a:p>
            <a:pPr>
              <a:buNone/>
            </a:pPr>
            <a:r>
              <a:rPr lang="bg-BG" sz="2400" b="1" i="1" dirty="0" smtClean="0">
                <a:solidFill>
                  <a:srgbClr val="6A276F"/>
                </a:solidFill>
              </a:rPr>
              <a:t>А</a:t>
            </a:r>
            <a:r>
              <a:rPr lang="en-US" sz="2400" b="1" i="1" dirty="0" smtClean="0">
                <a:solidFill>
                  <a:srgbClr val="6A276F"/>
                </a:solidFill>
              </a:rPr>
              <a:t>) </a:t>
            </a:r>
            <a:r>
              <a:rPr lang="bg-BG" sz="2400" b="1" i="1" dirty="0" smtClean="0">
                <a:solidFill>
                  <a:srgbClr val="6A276F"/>
                </a:solidFill>
              </a:rPr>
              <a:t>“Задушница”,  “Чичовци”,  “Шибил”</a:t>
            </a:r>
          </a:p>
          <a:p>
            <a:pPr>
              <a:buNone/>
            </a:pPr>
            <a:r>
              <a:rPr lang="bg-BG" sz="2400" b="1" i="1" dirty="0" smtClean="0">
                <a:solidFill>
                  <a:srgbClr val="6A276F"/>
                </a:solidFill>
              </a:rPr>
              <a:t>Б</a:t>
            </a:r>
            <a:r>
              <a:rPr lang="en-US" sz="2400" b="1" i="1" dirty="0" smtClean="0">
                <a:solidFill>
                  <a:srgbClr val="6A276F"/>
                </a:solidFill>
              </a:rPr>
              <a:t>) </a:t>
            </a:r>
            <a:r>
              <a:rPr lang="bg-BG" sz="2400" b="1" i="1" dirty="0" smtClean="0">
                <a:solidFill>
                  <a:srgbClr val="6A276F"/>
                </a:solidFill>
              </a:rPr>
              <a:t> “Албена”, “Серафим”,  “Другоселец”</a:t>
            </a:r>
          </a:p>
          <a:p>
            <a:pPr>
              <a:buNone/>
            </a:pPr>
            <a:r>
              <a:rPr lang="bg-BG" sz="2400" b="1" i="1" dirty="0" smtClean="0">
                <a:solidFill>
                  <a:srgbClr val="6A276F"/>
                </a:solidFill>
              </a:rPr>
              <a:t>В</a:t>
            </a:r>
            <a:r>
              <a:rPr lang="en-US" sz="2400" b="1" i="1" dirty="0" smtClean="0">
                <a:solidFill>
                  <a:srgbClr val="6A276F"/>
                </a:solidFill>
              </a:rPr>
              <a:t>)  </a:t>
            </a:r>
            <a:r>
              <a:rPr lang="bg-BG" sz="2400" b="1" i="1" dirty="0" smtClean="0">
                <a:solidFill>
                  <a:srgbClr val="6A276F"/>
                </a:solidFill>
              </a:rPr>
              <a:t>“Гераците”, “Вяра” , “На оня свят”</a:t>
            </a:r>
          </a:p>
          <a:p>
            <a:pPr>
              <a:buNone/>
            </a:pPr>
            <a:r>
              <a:rPr lang="bg-BG" sz="2400" b="1" i="1" dirty="0" smtClean="0">
                <a:solidFill>
                  <a:srgbClr val="6A276F"/>
                </a:solidFill>
              </a:rPr>
              <a:t>Г</a:t>
            </a:r>
            <a:r>
              <a:rPr lang="en-US" sz="2400" b="1" i="1" dirty="0" smtClean="0">
                <a:solidFill>
                  <a:srgbClr val="6A276F"/>
                </a:solidFill>
              </a:rPr>
              <a:t>)  </a:t>
            </a:r>
            <a:r>
              <a:rPr lang="bg-BG" sz="2400" b="1" i="1" dirty="0" smtClean="0">
                <a:solidFill>
                  <a:srgbClr val="6A276F"/>
                </a:solidFill>
              </a:rPr>
              <a:t>“</a:t>
            </a:r>
            <a:r>
              <a:rPr lang="bg-BG" sz="2400" b="1" i="1" dirty="0" err="1" smtClean="0">
                <a:solidFill>
                  <a:srgbClr val="6A276F"/>
                </a:solidFill>
              </a:rPr>
              <a:t>Андрешко</a:t>
            </a:r>
            <a:r>
              <a:rPr lang="bg-BG" sz="2400" b="1" i="1" dirty="0" smtClean="0">
                <a:solidFill>
                  <a:srgbClr val="6A276F"/>
                </a:solidFill>
              </a:rPr>
              <a:t>”, “Занемелите камбани”, “Индже”</a:t>
            </a:r>
          </a:p>
          <a:p>
            <a:pPr>
              <a:buNone/>
            </a:pPr>
            <a:r>
              <a:rPr lang="bg-BG" sz="2400" b="1" i="1" dirty="0" smtClean="0">
                <a:solidFill>
                  <a:srgbClr val="FF0000"/>
                </a:solidFill>
              </a:rPr>
              <a:t>ВЕРЕН ОТГОВОР:  Б</a:t>
            </a:r>
            <a:r>
              <a:rPr lang="en-US" sz="2400" b="1" i="1" dirty="0" smtClean="0">
                <a:solidFill>
                  <a:srgbClr val="FF0000"/>
                </a:solidFill>
              </a:rPr>
              <a:t>)</a:t>
            </a:r>
            <a:endParaRPr lang="bg-BG" sz="2400" b="1" i="1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285720" y="357166"/>
            <a:ext cx="8643998" cy="596743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bg-BG" sz="2800" b="1" i="1" dirty="0" smtClean="0">
                <a:solidFill>
                  <a:srgbClr val="210E66"/>
                </a:solidFill>
              </a:rPr>
              <a:t>11. Коя от посочените творби е елегия?</a:t>
            </a:r>
          </a:p>
          <a:p>
            <a:pPr>
              <a:buNone/>
            </a:pPr>
            <a:r>
              <a:rPr lang="bg-BG" b="1" i="1" dirty="0" smtClean="0">
                <a:solidFill>
                  <a:srgbClr val="210E66"/>
                </a:solidFill>
              </a:rPr>
              <a:t>А</a:t>
            </a:r>
            <a:r>
              <a:rPr lang="en-US" b="1" i="1" dirty="0" smtClean="0">
                <a:solidFill>
                  <a:srgbClr val="210E66"/>
                </a:solidFill>
              </a:rPr>
              <a:t>) </a:t>
            </a:r>
            <a:r>
              <a:rPr lang="bg-BG" b="1" i="1" dirty="0" smtClean="0">
                <a:solidFill>
                  <a:srgbClr val="210E66"/>
                </a:solidFill>
              </a:rPr>
              <a:t>“Книгите”                  Б</a:t>
            </a:r>
            <a:r>
              <a:rPr lang="en-US" b="1" i="1" dirty="0" smtClean="0">
                <a:solidFill>
                  <a:srgbClr val="210E66"/>
                </a:solidFill>
              </a:rPr>
              <a:t>) </a:t>
            </a:r>
            <a:r>
              <a:rPr lang="bg-BG" b="1" i="1" dirty="0" smtClean="0">
                <a:solidFill>
                  <a:srgbClr val="210E66"/>
                </a:solidFill>
              </a:rPr>
              <a:t>“Борба” </a:t>
            </a:r>
          </a:p>
          <a:p>
            <a:pPr>
              <a:buNone/>
            </a:pPr>
            <a:r>
              <a:rPr lang="bg-BG" b="1" i="1" dirty="0" smtClean="0">
                <a:solidFill>
                  <a:srgbClr val="210E66"/>
                </a:solidFill>
              </a:rPr>
              <a:t>В</a:t>
            </a:r>
            <a:r>
              <a:rPr lang="en-US" b="1" i="1" dirty="0" smtClean="0">
                <a:solidFill>
                  <a:srgbClr val="210E66"/>
                </a:solidFill>
              </a:rPr>
              <a:t>) </a:t>
            </a:r>
            <a:r>
              <a:rPr lang="bg-BG" b="1" i="1" dirty="0" smtClean="0">
                <a:solidFill>
                  <a:srgbClr val="210E66"/>
                </a:solidFill>
              </a:rPr>
              <a:t>“</a:t>
            </a:r>
            <a:r>
              <a:rPr lang="en-US" b="1" i="1" dirty="0" err="1" smtClean="0">
                <a:solidFill>
                  <a:srgbClr val="210E66"/>
                </a:solidFill>
              </a:rPr>
              <a:t>Cis</a:t>
            </a:r>
            <a:r>
              <a:rPr lang="en-US" b="1" i="1" dirty="0" smtClean="0">
                <a:solidFill>
                  <a:srgbClr val="210E66"/>
                </a:solidFill>
              </a:rPr>
              <a:t> moll</a:t>
            </a:r>
            <a:r>
              <a:rPr lang="bg-BG" b="1" i="1" dirty="0" smtClean="0">
                <a:solidFill>
                  <a:srgbClr val="210E66"/>
                </a:solidFill>
              </a:rPr>
              <a:t>”                     Г</a:t>
            </a:r>
            <a:r>
              <a:rPr lang="en-US" b="1" i="1" dirty="0" smtClean="0">
                <a:solidFill>
                  <a:srgbClr val="210E66"/>
                </a:solidFill>
              </a:rPr>
              <a:t>)</a:t>
            </a:r>
            <a:r>
              <a:rPr lang="bg-BG" b="1" i="1" dirty="0" smtClean="0">
                <a:solidFill>
                  <a:srgbClr val="210E66"/>
                </a:solidFill>
              </a:rPr>
              <a:t> “Заточеници”</a:t>
            </a:r>
          </a:p>
          <a:p>
            <a:pPr>
              <a:buNone/>
            </a:pPr>
            <a:r>
              <a:rPr lang="bg-BG" b="1" i="1" dirty="0" smtClean="0">
                <a:solidFill>
                  <a:srgbClr val="4704CC"/>
                </a:solidFill>
              </a:rPr>
              <a:t>ВЕРЕН ОТГОВОР:  Г</a:t>
            </a:r>
            <a:r>
              <a:rPr lang="en-US" b="1" i="1" dirty="0" smtClean="0">
                <a:solidFill>
                  <a:srgbClr val="4704CC"/>
                </a:solidFill>
              </a:rPr>
              <a:t>)</a:t>
            </a:r>
            <a:r>
              <a:rPr lang="bg-BG" b="1" i="1" dirty="0" smtClean="0">
                <a:solidFill>
                  <a:srgbClr val="210E66"/>
                </a:solidFill>
              </a:rPr>
              <a:t>  </a:t>
            </a:r>
            <a:endParaRPr lang="en-US" b="1" i="1" dirty="0">
              <a:solidFill>
                <a:srgbClr val="210E66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500034" y="428604"/>
            <a:ext cx="8229600" cy="600079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bg-BG" sz="2400" b="1" i="1" dirty="0" smtClean="0">
                <a:solidFill>
                  <a:srgbClr val="6A276F"/>
                </a:solidFill>
              </a:rPr>
              <a:t>12. За всяко празно място изберете най-уместния израз.</a:t>
            </a:r>
          </a:p>
          <a:p>
            <a:pPr>
              <a:buNone/>
            </a:pPr>
            <a:r>
              <a:rPr lang="bg-BG" sz="2400" i="1" dirty="0" smtClean="0">
                <a:solidFill>
                  <a:srgbClr val="6A276F"/>
                </a:solidFill>
              </a:rPr>
              <a:t>     Стогодишната къща застрашително се наклони от ………….</a:t>
            </a:r>
            <a:r>
              <a:rPr lang="en-US" sz="2400" i="1" dirty="0" smtClean="0">
                <a:solidFill>
                  <a:srgbClr val="6A276F"/>
                </a:solidFill>
              </a:rPr>
              <a:t>(A) </a:t>
            </a:r>
            <a:r>
              <a:rPr lang="bg-BG" sz="2400" i="1" dirty="0" smtClean="0">
                <a:solidFill>
                  <a:srgbClr val="6A276F"/>
                </a:solidFill>
              </a:rPr>
              <a:t>дъждове в столицата върху съседните сгради. Спасители от Гражданска  защита разрушиха постройката, за да се предотвратят по-тежки ….</a:t>
            </a:r>
            <a:r>
              <a:rPr lang="en-US" sz="2400" i="1" dirty="0" smtClean="0">
                <a:solidFill>
                  <a:srgbClr val="6A276F"/>
                </a:solidFill>
              </a:rPr>
              <a:t>(</a:t>
            </a:r>
            <a:r>
              <a:rPr lang="bg-BG" sz="2400" i="1" dirty="0" smtClean="0">
                <a:solidFill>
                  <a:srgbClr val="6A276F"/>
                </a:solidFill>
              </a:rPr>
              <a:t>Б</a:t>
            </a:r>
            <a:r>
              <a:rPr lang="en-US" sz="2400" i="1" dirty="0" smtClean="0">
                <a:solidFill>
                  <a:srgbClr val="6A276F"/>
                </a:solidFill>
              </a:rPr>
              <a:t>)</a:t>
            </a:r>
            <a:r>
              <a:rPr lang="bg-BG" sz="2400" i="1" dirty="0" smtClean="0">
                <a:solidFill>
                  <a:srgbClr val="6A276F"/>
                </a:solidFill>
              </a:rPr>
              <a:t>.</a:t>
            </a:r>
          </a:p>
          <a:p>
            <a:pPr>
              <a:buNone/>
            </a:pPr>
            <a:r>
              <a:rPr lang="bg-BG" sz="2400" i="1" dirty="0" smtClean="0">
                <a:solidFill>
                  <a:srgbClr val="6A276F"/>
                </a:solidFill>
              </a:rPr>
              <a:t>    Запознати със случая съобщиха, че къщата е строена през 1903г, в ………</a:t>
            </a:r>
            <a:r>
              <a:rPr lang="en-US" sz="2400" i="1" dirty="0" smtClean="0">
                <a:solidFill>
                  <a:srgbClr val="6A276F"/>
                </a:solidFill>
              </a:rPr>
              <a:t>(</a:t>
            </a:r>
            <a:r>
              <a:rPr lang="bg-BG" sz="2400" i="1" dirty="0" smtClean="0">
                <a:solidFill>
                  <a:srgbClr val="6A276F"/>
                </a:solidFill>
              </a:rPr>
              <a:t>В</a:t>
            </a:r>
            <a:r>
              <a:rPr lang="en-US" sz="2400" i="1" dirty="0" smtClean="0">
                <a:solidFill>
                  <a:srgbClr val="6A276F"/>
                </a:solidFill>
              </a:rPr>
              <a:t>)</a:t>
            </a:r>
            <a:r>
              <a:rPr lang="bg-BG" sz="2400" i="1" dirty="0" smtClean="0">
                <a:solidFill>
                  <a:srgbClr val="6A276F"/>
                </a:solidFill>
              </a:rPr>
              <a:t> време се напукала опасно и обитателите ………</a:t>
            </a:r>
            <a:r>
              <a:rPr lang="en-US" sz="2400" i="1" dirty="0" smtClean="0">
                <a:solidFill>
                  <a:srgbClr val="6A276F"/>
                </a:solidFill>
              </a:rPr>
              <a:t>(</a:t>
            </a:r>
            <a:r>
              <a:rPr lang="bg-BG" sz="2400" i="1" dirty="0" smtClean="0">
                <a:solidFill>
                  <a:srgbClr val="6A276F"/>
                </a:solidFill>
              </a:rPr>
              <a:t>Г</a:t>
            </a:r>
            <a:r>
              <a:rPr lang="en-US" sz="2400" i="1" dirty="0" smtClean="0">
                <a:solidFill>
                  <a:srgbClr val="6A276F"/>
                </a:solidFill>
              </a:rPr>
              <a:t>)</a:t>
            </a:r>
            <a:r>
              <a:rPr lang="bg-BG" sz="2400" i="1" dirty="0" smtClean="0">
                <a:solidFill>
                  <a:srgbClr val="6A276F"/>
                </a:solidFill>
              </a:rPr>
              <a:t> се  преместили да живеят при роднини.</a:t>
            </a:r>
          </a:p>
          <a:p>
            <a:pPr>
              <a:buNone/>
            </a:pPr>
            <a:r>
              <a:rPr lang="bg-BG" sz="2400" b="1" i="1" dirty="0" smtClean="0">
                <a:solidFill>
                  <a:srgbClr val="6A276F"/>
                </a:solidFill>
              </a:rPr>
              <a:t>А</a:t>
            </a:r>
            <a:r>
              <a:rPr lang="en-US" sz="2400" b="1" i="1" dirty="0" smtClean="0">
                <a:solidFill>
                  <a:srgbClr val="6A276F"/>
                </a:solidFill>
              </a:rPr>
              <a:t>)</a:t>
            </a:r>
            <a:r>
              <a:rPr lang="bg-BG" sz="2400" b="1" i="1" dirty="0" smtClean="0">
                <a:solidFill>
                  <a:srgbClr val="6A276F"/>
                </a:solidFill>
              </a:rPr>
              <a:t> разлетите, проливните, разсипаните</a:t>
            </a:r>
          </a:p>
          <a:p>
            <a:pPr>
              <a:buNone/>
            </a:pPr>
            <a:r>
              <a:rPr lang="bg-BG" sz="2400" b="1" i="1" dirty="0" smtClean="0">
                <a:solidFill>
                  <a:srgbClr val="6A276F"/>
                </a:solidFill>
              </a:rPr>
              <a:t>Б</a:t>
            </a:r>
            <a:r>
              <a:rPr lang="en-US" sz="2400" i="1" dirty="0" smtClean="0">
                <a:solidFill>
                  <a:srgbClr val="6A276F"/>
                </a:solidFill>
              </a:rPr>
              <a:t>)</a:t>
            </a:r>
            <a:r>
              <a:rPr lang="bg-BG" sz="2400" i="1" dirty="0" smtClean="0">
                <a:solidFill>
                  <a:srgbClr val="6A276F"/>
                </a:solidFill>
              </a:rPr>
              <a:t> </a:t>
            </a:r>
            <a:r>
              <a:rPr lang="bg-BG" sz="2400" b="1" i="1" dirty="0" smtClean="0">
                <a:solidFill>
                  <a:srgbClr val="6A276F"/>
                </a:solidFill>
              </a:rPr>
              <a:t>ситуации, истории, инциденти</a:t>
            </a:r>
          </a:p>
          <a:p>
            <a:pPr>
              <a:buNone/>
            </a:pPr>
            <a:r>
              <a:rPr lang="bg-BG" sz="2400" b="1" i="1" dirty="0" smtClean="0">
                <a:solidFill>
                  <a:srgbClr val="6A276F"/>
                </a:solidFill>
              </a:rPr>
              <a:t>В</a:t>
            </a:r>
            <a:r>
              <a:rPr lang="en-US" sz="2400" b="1" i="1" dirty="0" smtClean="0">
                <a:solidFill>
                  <a:srgbClr val="6A276F"/>
                </a:solidFill>
              </a:rPr>
              <a:t>) </a:t>
            </a:r>
            <a:r>
              <a:rPr lang="bg-BG" sz="2400" b="1" i="1" dirty="0" smtClean="0">
                <a:solidFill>
                  <a:srgbClr val="6A276F"/>
                </a:solidFill>
              </a:rPr>
              <a:t>последно, крайно, близко</a:t>
            </a:r>
          </a:p>
          <a:p>
            <a:pPr>
              <a:buNone/>
            </a:pPr>
            <a:r>
              <a:rPr lang="bg-BG" sz="2400" b="1" i="1" dirty="0" smtClean="0">
                <a:solidFill>
                  <a:srgbClr val="6A276F"/>
                </a:solidFill>
              </a:rPr>
              <a:t>Г</a:t>
            </a:r>
            <a:r>
              <a:rPr lang="en-US" sz="2400" b="1" i="1" dirty="0" smtClean="0">
                <a:solidFill>
                  <a:srgbClr val="6A276F"/>
                </a:solidFill>
              </a:rPr>
              <a:t>)</a:t>
            </a:r>
            <a:r>
              <a:rPr lang="bg-BG" sz="2400" b="1" i="1" dirty="0" smtClean="0">
                <a:solidFill>
                  <a:srgbClr val="6A276F"/>
                </a:solidFill>
              </a:rPr>
              <a:t> понякога, без време, отскоро</a:t>
            </a:r>
            <a:endParaRPr lang="en-US" sz="2400" i="1" dirty="0" smtClean="0">
              <a:solidFill>
                <a:srgbClr val="6A276F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285720" y="500042"/>
            <a:ext cx="8229600" cy="5857916"/>
          </a:xfrm>
        </p:spPr>
        <p:txBody>
          <a:bodyPr/>
          <a:lstStyle/>
          <a:p>
            <a:pPr>
              <a:buNone/>
            </a:pPr>
            <a:r>
              <a:rPr lang="bg-BG" b="1" dirty="0" smtClean="0">
                <a:solidFill>
                  <a:srgbClr val="06900D"/>
                </a:solidFill>
              </a:rPr>
              <a:t>13. </a:t>
            </a:r>
            <a:r>
              <a:rPr lang="bg-BG" b="1" i="1" dirty="0" smtClean="0">
                <a:solidFill>
                  <a:srgbClr val="06900D"/>
                </a:solidFill>
              </a:rPr>
              <a:t>В текста са пропуснати САМО пет препинателни знака.Посочете местата им.</a:t>
            </a:r>
          </a:p>
          <a:p>
            <a:pPr>
              <a:buNone/>
            </a:pPr>
            <a:r>
              <a:rPr lang="bg-BG" b="1" i="1" dirty="0" smtClean="0">
                <a:solidFill>
                  <a:srgbClr val="06900D"/>
                </a:solidFill>
              </a:rPr>
              <a:t>     Изложбата беше от фотографии направени отвисоко на най-различни места разрушени от </a:t>
            </a:r>
            <a:r>
              <a:rPr lang="bg-BG" b="1" i="1" dirty="0" err="1" smtClean="0">
                <a:solidFill>
                  <a:srgbClr val="06900D"/>
                </a:solidFill>
              </a:rPr>
              <a:t>торнадо</a:t>
            </a:r>
            <a:r>
              <a:rPr lang="bg-BG" b="1" i="1" dirty="0" smtClean="0">
                <a:solidFill>
                  <a:srgbClr val="06900D"/>
                </a:solidFill>
              </a:rPr>
              <a:t> къщи, квартали построени върху отпадъци, последици от земетресения и много други. Като гледаш тези снимки можеш да си направиш изводи за красотата на природата и за въздействието на хората върху нея. Но като цяло усещането беше хубаво красиви снимки, септемврийско слънце</a:t>
            </a:r>
          </a:p>
          <a:p>
            <a:pPr>
              <a:buNone/>
            </a:pPr>
            <a:r>
              <a:rPr lang="bg-BG" b="1" i="1" dirty="0" smtClean="0">
                <a:solidFill>
                  <a:srgbClr val="06900D"/>
                </a:solidFill>
              </a:rPr>
              <a:t>    и заинтересовани хора.</a:t>
            </a:r>
            <a:endParaRPr lang="en-US" b="1" dirty="0">
              <a:solidFill>
                <a:srgbClr val="06900D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214282" y="214290"/>
            <a:ext cx="8715436" cy="6357982"/>
          </a:xfrm>
        </p:spPr>
        <p:txBody>
          <a:bodyPr>
            <a:normAutofit/>
          </a:bodyPr>
          <a:lstStyle/>
          <a:p>
            <a:pPr>
              <a:buNone/>
            </a:pPr>
            <a:endParaRPr lang="bg-BG" sz="2800" b="1" i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bg-BG" sz="2800" b="1" i="1" dirty="0" smtClean="0">
                <a:solidFill>
                  <a:srgbClr val="FF0000"/>
                </a:solidFill>
              </a:rPr>
              <a:t>14. Свържете името на героя с името на автора.</a:t>
            </a:r>
          </a:p>
          <a:p>
            <a:pPr>
              <a:buNone/>
            </a:pPr>
            <a:r>
              <a:rPr lang="bg-BG" sz="2800" b="1" i="1" dirty="0" smtClean="0">
                <a:solidFill>
                  <a:srgbClr val="FF0000"/>
                </a:solidFill>
              </a:rPr>
              <a:t>Тиха                                     Димитър Талев</a:t>
            </a:r>
          </a:p>
          <a:p>
            <a:pPr>
              <a:buNone/>
            </a:pPr>
            <a:r>
              <a:rPr lang="bg-BG" sz="2800" b="1" i="1" dirty="0" smtClean="0">
                <a:solidFill>
                  <a:srgbClr val="FF0000"/>
                </a:solidFill>
              </a:rPr>
              <a:t>Павел </a:t>
            </a:r>
            <a:r>
              <a:rPr lang="bg-BG" sz="2800" b="1" i="1" dirty="0" err="1" smtClean="0">
                <a:solidFill>
                  <a:srgbClr val="FF0000"/>
                </a:solidFill>
              </a:rPr>
              <a:t>Морев</a:t>
            </a:r>
            <a:r>
              <a:rPr lang="bg-BG" sz="2800" b="1" i="1" dirty="0" smtClean="0">
                <a:solidFill>
                  <a:srgbClr val="FF0000"/>
                </a:solidFill>
              </a:rPr>
              <a:t>                   Йордан Йовков</a:t>
            </a:r>
          </a:p>
          <a:p>
            <a:pPr>
              <a:buNone/>
            </a:pPr>
            <a:r>
              <a:rPr lang="bg-BG" sz="2800" b="1" i="1" dirty="0" smtClean="0">
                <a:solidFill>
                  <a:srgbClr val="FF0000"/>
                </a:solidFill>
              </a:rPr>
              <a:t>дядо </a:t>
            </a:r>
            <a:r>
              <a:rPr lang="bg-BG" sz="2800" b="1" i="1" dirty="0" err="1" smtClean="0">
                <a:solidFill>
                  <a:srgbClr val="FF0000"/>
                </a:solidFill>
              </a:rPr>
              <a:t>Матейко</a:t>
            </a:r>
            <a:r>
              <a:rPr lang="bg-BG" sz="2800" b="1" i="1" dirty="0" smtClean="0">
                <a:solidFill>
                  <a:srgbClr val="FF0000"/>
                </a:solidFill>
              </a:rPr>
              <a:t>               Алеко Константинов</a:t>
            </a:r>
          </a:p>
          <a:p>
            <a:pPr>
              <a:buNone/>
            </a:pPr>
            <a:r>
              <a:rPr lang="bg-BG" sz="2800" b="1" i="1" dirty="0" smtClean="0">
                <a:solidFill>
                  <a:srgbClr val="FF0000"/>
                </a:solidFill>
              </a:rPr>
              <a:t>Иван </a:t>
            </a:r>
            <a:r>
              <a:rPr lang="bg-BG" sz="2800" b="1" i="1" dirty="0" err="1" smtClean="0">
                <a:solidFill>
                  <a:srgbClr val="FF0000"/>
                </a:solidFill>
              </a:rPr>
              <a:t>Селямсъзът</a:t>
            </a:r>
            <a:r>
              <a:rPr lang="bg-BG" sz="2800" b="1" i="1" dirty="0" smtClean="0">
                <a:solidFill>
                  <a:srgbClr val="FF0000"/>
                </a:solidFill>
              </a:rPr>
              <a:t>        Димитър Димов</a:t>
            </a:r>
          </a:p>
          <a:p>
            <a:pPr>
              <a:buNone/>
            </a:pPr>
            <a:r>
              <a:rPr lang="bg-BG" sz="2800" b="1" i="1" dirty="0" smtClean="0">
                <a:solidFill>
                  <a:srgbClr val="FF0000"/>
                </a:solidFill>
              </a:rPr>
              <a:t>Султана                            Елин Пелин</a:t>
            </a:r>
          </a:p>
          <a:p>
            <a:pPr>
              <a:buNone/>
            </a:pPr>
            <a:r>
              <a:rPr lang="bg-BG" sz="2800" b="1" i="1" dirty="0" err="1" smtClean="0">
                <a:solidFill>
                  <a:srgbClr val="FF0000"/>
                </a:solidFill>
              </a:rPr>
              <a:t>Гуньо</a:t>
            </a:r>
            <a:r>
              <a:rPr lang="bg-BG" sz="2800" b="1" i="1" dirty="0" smtClean="0">
                <a:solidFill>
                  <a:srgbClr val="FF0000"/>
                </a:solidFill>
              </a:rPr>
              <a:t> </a:t>
            </a:r>
            <a:r>
              <a:rPr lang="bg-BG" sz="2800" b="1" i="1" dirty="0" err="1" smtClean="0">
                <a:solidFill>
                  <a:srgbClr val="FF0000"/>
                </a:solidFill>
              </a:rPr>
              <a:t>Адвокатина</a:t>
            </a:r>
            <a:r>
              <a:rPr lang="bg-BG" sz="2800" b="1" i="1" dirty="0" smtClean="0">
                <a:solidFill>
                  <a:srgbClr val="FF0000"/>
                </a:solidFill>
              </a:rPr>
              <a:t>       Йордан Йовков</a:t>
            </a:r>
          </a:p>
          <a:p>
            <a:pPr>
              <a:buNone/>
            </a:pPr>
            <a:r>
              <a:rPr lang="bg-BG" sz="2800" b="1" i="1" dirty="0" smtClean="0">
                <a:solidFill>
                  <a:srgbClr val="FF0000"/>
                </a:solidFill>
              </a:rPr>
              <a:t>Люцкан                              Иван Вазов</a:t>
            </a:r>
            <a:endParaRPr lang="en-US" sz="2800" b="1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603887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b="1" i="1" dirty="0" smtClean="0"/>
              <a:t>1</a:t>
            </a:r>
            <a:r>
              <a:rPr lang="bg-BG" sz="2800" b="1" i="1" dirty="0" smtClean="0"/>
              <a:t>5. </a:t>
            </a:r>
            <a:r>
              <a:rPr lang="bg-BG" sz="2800" b="1" i="1" dirty="0" smtClean="0"/>
              <a:t>Определете жанра на произведенията:</a:t>
            </a:r>
          </a:p>
          <a:p>
            <a:pPr algn="ctr">
              <a:buNone/>
            </a:pPr>
            <a:r>
              <a:rPr lang="bg-BG" sz="2800" b="1" i="1" dirty="0" smtClean="0"/>
              <a:t>“Маска”</a:t>
            </a:r>
          </a:p>
          <a:p>
            <a:pPr algn="ctr">
              <a:buNone/>
            </a:pPr>
            <a:r>
              <a:rPr lang="bg-BG" sz="2800" b="1" i="1" dirty="0" smtClean="0"/>
              <a:t>“През чумавото”</a:t>
            </a:r>
          </a:p>
          <a:p>
            <a:pPr algn="ctr">
              <a:buNone/>
            </a:pPr>
            <a:r>
              <a:rPr lang="bg-BG" sz="2800" b="1" i="1" dirty="0" smtClean="0"/>
              <a:t>“Песента на човека”</a:t>
            </a:r>
          </a:p>
          <a:p>
            <a:pPr algn="ctr">
              <a:buNone/>
            </a:pPr>
            <a:r>
              <a:rPr lang="bg-BG" sz="2800" b="1" i="1" dirty="0" smtClean="0"/>
              <a:t>“Прозорец”</a:t>
            </a:r>
          </a:p>
          <a:p>
            <a:pPr algn="ctr">
              <a:buNone/>
            </a:pPr>
            <a:r>
              <a:rPr lang="bg-BG" sz="2800" b="1" i="1" dirty="0" smtClean="0"/>
              <a:t>“Да се завърнеш в бащината къща”</a:t>
            </a:r>
          </a:p>
          <a:p>
            <a:pPr algn="ctr">
              <a:buNone/>
            </a:pPr>
            <a:r>
              <a:rPr lang="bg-BG" sz="2800" b="1" i="1" dirty="0" smtClean="0"/>
              <a:t>“Железният светилник”</a:t>
            </a:r>
          </a:p>
          <a:p>
            <a:pPr algn="ctr">
              <a:buNone/>
            </a:pPr>
            <a:r>
              <a:rPr lang="bg-BG" sz="2800" b="1" i="1" dirty="0" smtClean="0"/>
              <a:t>“Хаджи Димитър”</a:t>
            </a:r>
          </a:p>
          <a:p>
            <a:pPr algn="ctr">
              <a:buNone/>
            </a:pPr>
            <a:r>
              <a:rPr lang="bg-BG" sz="2800" b="1" i="1" dirty="0" smtClean="0"/>
              <a:t>“Чичовци”</a:t>
            </a:r>
          </a:p>
          <a:p>
            <a:pPr algn="ctr">
              <a:buNone/>
            </a:pPr>
            <a:r>
              <a:rPr lang="bg-BG" sz="2800" b="1" i="1" dirty="0" smtClean="0"/>
              <a:t>“Две хубави очи”</a:t>
            </a:r>
          </a:p>
          <a:p>
            <a:pPr algn="ctr">
              <a:buNone/>
            </a:pPr>
            <a:r>
              <a:rPr lang="bg-BG" sz="2800" b="1" i="1" dirty="0" smtClean="0"/>
              <a:t>“Занемелите камбани”</a:t>
            </a:r>
            <a:endParaRPr lang="en-US" sz="2800" b="1" i="1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967434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bg-BG" sz="2800" b="1" i="1" u="sng" dirty="0" smtClean="0">
                <a:solidFill>
                  <a:srgbClr val="210E66"/>
                </a:solidFill>
              </a:rPr>
              <a:t>НАШИ МИСЛИ</a:t>
            </a:r>
          </a:p>
          <a:p>
            <a:pPr>
              <a:buNone/>
            </a:pPr>
            <a:r>
              <a:rPr lang="bg-BG" sz="2800" b="1" i="1" u="sng" dirty="0" smtClean="0">
                <a:solidFill>
                  <a:srgbClr val="210E66"/>
                </a:solidFill>
              </a:rPr>
              <a:t>Ивелина</a:t>
            </a:r>
            <a:r>
              <a:rPr lang="bg-BG" sz="2800" b="1" i="1" dirty="0" smtClean="0">
                <a:solidFill>
                  <a:srgbClr val="210E66"/>
                </a:solidFill>
              </a:rPr>
              <a:t>- </a:t>
            </a:r>
            <a:r>
              <a:rPr lang="bg-BG" sz="2400" b="1" i="1" dirty="0" smtClean="0">
                <a:solidFill>
                  <a:srgbClr val="210E66"/>
                </a:solidFill>
              </a:rPr>
              <a:t>Казвам браво на хората, чиято професия е да помагат – например лекари, пожарникари. За мен те са герои на доброто.</a:t>
            </a:r>
          </a:p>
          <a:p>
            <a:pPr>
              <a:buNone/>
            </a:pPr>
            <a:r>
              <a:rPr lang="bg-BG" sz="2400" b="1" i="1" u="sng" dirty="0" smtClean="0">
                <a:solidFill>
                  <a:srgbClr val="210E66"/>
                </a:solidFill>
              </a:rPr>
              <a:t>Мария</a:t>
            </a:r>
            <a:r>
              <a:rPr lang="bg-BG" sz="2400" b="1" i="1" dirty="0" smtClean="0">
                <a:solidFill>
                  <a:srgbClr val="210E66"/>
                </a:solidFill>
              </a:rPr>
              <a:t> – Всеки ли трябва да е добър? Според мен всеки трябва да е добър и да помага на другите, защото така животът ще е по-добър. Заслужава си да си добър, защото така душата ти е спокойна.</a:t>
            </a:r>
          </a:p>
          <a:p>
            <a:pPr>
              <a:buNone/>
            </a:pPr>
            <a:r>
              <a:rPr lang="bg-BG" sz="2400" b="1" i="1" u="sng" dirty="0" smtClean="0">
                <a:solidFill>
                  <a:srgbClr val="210E66"/>
                </a:solidFill>
              </a:rPr>
              <a:t>Никола</a:t>
            </a:r>
            <a:r>
              <a:rPr lang="bg-BG" sz="2400" b="1" i="1" dirty="0" smtClean="0">
                <a:solidFill>
                  <a:srgbClr val="210E66"/>
                </a:solidFill>
              </a:rPr>
              <a:t> – Смятам, че добротата в живота трябва да  е на първо място. … Най-милосърдните хора от нашето общество са </a:t>
            </a:r>
            <a:r>
              <a:rPr lang="bg-BG" sz="2400" b="1" i="1" dirty="0" smtClean="0">
                <a:solidFill>
                  <a:srgbClr val="210E66"/>
                </a:solidFill>
              </a:rPr>
              <a:t>по-бедните хора</a:t>
            </a:r>
            <a:r>
              <a:rPr lang="bg-BG" sz="2400" b="1" i="1" dirty="0" smtClean="0">
                <a:solidFill>
                  <a:srgbClr val="210E66"/>
                </a:solidFill>
              </a:rPr>
              <a:t>.</a:t>
            </a:r>
          </a:p>
          <a:p>
            <a:pPr>
              <a:buNone/>
            </a:pPr>
            <a:r>
              <a:rPr lang="bg-BG" sz="2400" b="1" i="1" u="sng" dirty="0" smtClean="0">
                <a:solidFill>
                  <a:srgbClr val="210E66"/>
                </a:solidFill>
              </a:rPr>
              <a:t>Галин</a:t>
            </a:r>
            <a:r>
              <a:rPr lang="bg-BG" sz="2400" b="1" i="1" dirty="0" smtClean="0">
                <a:solidFill>
                  <a:srgbClr val="210E66"/>
                </a:solidFill>
              </a:rPr>
              <a:t> – Добри хора са тези, които имат чувства, които не са гневни към всички, които не бият </a:t>
            </a:r>
            <a:r>
              <a:rPr lang="bg-BG" sz="2400" b="1" i="1" dirty="0" smtClean="0">
                <a:solidFill>
                  <a:srgbClr val="210E66"/>
                </a:solidFill>
              </a:rPr>
              <a:t>семействата си, </a:t>
            </a:r>
            <a:r>
              <a:rPr lang="bg-BG" sz="2400" b="1" i="1" dirty="0" smtClean="0">
                <a:solidFill>
                  <a:srgbClr val="210E66"/>
                </a:solidFill>
              </a:rPr>
              <a:t>децата </a:t>
            </a:r>
            <a:r>
              <a:rPr lang="bg-BG" sz="2400" b="1" i="1" dirty="0" smtClean="0">
                <a:solidFill>
                  <a:srgbClr val="210E66"/>
                </a:solidFill>
              </a:rPr>
              <a:t>си и </a:t>
            </a:r>
            <a:r>
              <a:rPr lang="bg-BG" sz="2400" b="1" i="1" dirty="0" smtClean="0">
                <a:solidFill>
                  <a:srgbClr val="210E66"/>
                </a:solidFill>
              </a:rPr>
              <a:t>хората около тях без причина.</a:t>
            </a:r>
            <a:endParaRPr lang="en-US" sz="2400" b="1" i="1" u="sng" dirty="0">
              <a:solidFill>
                <a:srgbClr val="210E66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428596" y="357166"/>
            <a:ext cx="8229600" cy="6072230"/>
          </a:xfrm>
        </p:spPr>
        <p:txBody>
          <a:bodyPr/>
          <a:lstStyle/>
          <a:p>
            <a:pPr>
              <a:buNone/>
            </a:pPr>
            <a:endParaRPr lang="bg-BG" b="1" i="1" u="sng" dirty="0" smtClean="0">
              <a:solidFill>
                <a:srgbClr val="4704CC"/>
              </a:solidFill>
            </a:endParaRPr>
          </a:p>
          <a:p>
            <a:pPr>
              <a:buNone/>
            </a:pPr>
            <a:r>
              <a:rPr lang="bg-BG" b="1" i="1" u="sng" dirty="0" smtClean="0">
                <a:solidFill>
                  <a:srgbClr val="4704CC"/>
                </a:solidFill>
              </a:rPr>
              <a:t>Кристиян </a:t>
            </a:r>
            <a:r>
              <a:rPr lang="bg-BG" b="1" i="1" dirty="0" smtClean="0">
                <a:solidFill>
                  <a:srgbClr val="4704CC"/>
                </a:solidFill>
              </a:rPr>
              <a:t>– Смятам, че с добротата не трябва да се прекалява, защото тя може да бъде проява на слабост.</a:t>
            </a:r>
          </a:p>
          <a:p>
            <a:pPr>
              <a:buNone/>
            </a:pPr>
            <a:r>
              <a:rPr lang="bg-BG" b="1" i="1" u="sng" dirty="0" smtClean="0">
                <a:solidFill>
                  <a:srgbClr val="4704CC"/>
                </a:solidFill>
              </a:rPr>
              <a:t>Боян </a:t>
            </a:r>
            <a:r>
              <a:rPr lang="bg-BG" b="1" i="1" dirty="0" smtClean="0">
                <a:solidFill>
                  <a:srgbClr val="4704CC"/>
                </a:solidFill>
              </a:rPr>
              <a:t>– Във всяка приказка, във всеки разказ, а и в живота, който ни заобикаля главна “роля” играят Доброто и Злото. Щастието, любовта, помощта, милосърдието-всичко това е лицето на доброто. Свят, изпълнен само с доброта би бил Рай!</a:t>
            </a:r>
          </a:p>
          <a:p>
            <a:pPr>
              <a:buNone/>
            </a:pPr>
            <a:r>
              <a:rPr lang="bg-BG" b="1" i="1" u="sng" dirty="0" smtClean="0">
                <a:solidFill>
                  <a:srgbClr val="4704CC"/>
                </a:solidFill>
              </a:rPr>
              <a:t>Мартин</a:t>
            </a:r>
            <a:r>
              <a:rPr lang="bg-BG" b="1" i="1" dirty="0" smtClean="0">
                <a:solidFill>
                  <a:srgbClr val="4704CC"/>
                </a:solidFill>
              </a:rPr>
              <a:t> – Добро и доброта има навсякъде около нас, във важните и значителните, и в маловажните и незначителните на пръв поглед неща</a:t>
            </a:r>
            <a:r>
              <a:rPr lang="bg-BG" b="1" i="1" dirty="0" smtClean="0">
                <a:solidFill>
                  <a:srgbClr val="4704CC"/>
                </a:solidFill>
              </a:rPr>
              <a:t>.</a:t>
            </a:r>
          </a:p>
          <a:p>
            <a:pPr>
              <a:buNone/>
            </a:pPr>
            <a:endParaRPr lang="en-US" b="1" i="1" u="sng" dirty="0">
              <a:solidFill>
                <a:srgbClr val="4704CC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428596" y="571480"/>
            <a:ext cx="8229600" cy="5572164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bg-BG" sz="2800" b="1" i="1" u="sng" dirty="0" smtClean="0">
                <a:solidFill>
                  <a:srgbClr val="C00000"/>
                </a:solidFill>
              </a:rPr>
              <a:t>И … НАШИТЕ БИСЕРИ</a:t>
            </a:r>
          </a:p>
          <a:p>
            <a:pPr marL="457200" indent="-457200">
              <a:buNone/>
            </a:pPr>
            <a:r>
              <a:rPr lang="bg-BG" sz="2400" b="1" i="1" dirty="0" smtClean="0">
                <a:solidFill>
                  <a:srgbClr val="C00000"/>
                </a:solidFill>
              </a:rPr>
              <a:t>1. В нашата страна, ако си добър, хората те мислят за </a:t>
            </a:r>
            <a:r>
              <a:rPr lang="bg-BG" sz="2400" b="1" i="1" dirty="0" err="1" smtClean="0">
                <a:solidFill>
                  <a:srgbClr val="C00000"/>
                </a:solidFill>
              </a:rPr>
              <a:t>шматка</a:t>
            </a:r>
            <a:r>
              <a:rPr lang="bg-BG" sz="2400" b="1" i="1" dirty="0" smtClean="0">
                <a:solidFill>
                  <a:srgbClr val="C00000"/>
                </a:solidFill>
              </a:rPr>
              <a:t>.</a:t>
            </a:r>
          </a:p>
          <a:p>
            <a:pPr marL="457200" indent="-457200">
              <a:buNone/>
            </a:pPr>
            <a:r>
              <a:rPr lang="bg-BG" sz="2400" b="1" i="1" dirty="0" smtClean="0">
                <a:solidFill>
                  <a:srgbClr val="C00000"/>
                </a:solidFill>
              </a:rPr>
              <a:t>2. Понякога, не си заслужава да правиш добро за някой, защото просто ти писва.</a:t>
            </a:r>
          </a:p>
          <a:p>
            <a:pPr marL="457200" indent="-457200">
              <a:buNone/>
            </a:pPr>
            <a:r>
              <a:rPr lang="bg-BG" sz="2400" b="1" i="1" dirty="0" smtClean="0">
                <a:solidFill>
                  <a:srgbClr val="C00000"/>
                </a:solidFill>
              </a:rPr>
              <a:t>3.  Дори и най-дребните неща в живота – например да закачиш часовник или някоя картина, да пренесеш пазарска чанта – са добро.</a:t>
            </a:r>
          </a:p>
          <a:p>
            <a:pPr marL="457200" indent="-457200">
              <a:buNone/>
            </a:pPr>
            <a:r>
              <a:rPr lang="bg-BG" sz="2400" b="1" i="1" dirty="0" smtClean="0">
                <a:solidFill>
                  <a:srgbClr val="C00000"/>
                </a:solidFill>
              </a:rPr>
              <a:t>4. В разказа – героят Серафим – е дрипав </a:t>
            </a:r>
            <a:r>
              <a:rPr lang="bg-BG" sz="2400" b="1" i="1" dirty="0" err="1" smtClean="0">
                <a:solidFill>
                  <a:srgbClr val="C00000"/>
                </a:solidFill>
              </a:rPr>
              <a:t>прошляк</a:t>
            </a:r>
            <a:r>
              <a:rPr lang="bg-BG" sz="2400" b="1" i="1" dirty="0" smtClean="0">
                <a:solidFill>
                  <a:srgbClr val="C00000"/>
                </a:solidFill>
              </a:rPr>
              <a:t> с мърляво старо палто но дупки посред лято… С това деяние мърлявият </a:t>
            </a:r>
            <a:r>
              <a:rPr lang="bg-BG" sz="2400" b="1" i="1" dirty="0" err="1" smtClean="0">
                <a:solidFill>
                  <a:srgbClr val="C00000"/>
                </a:solidFill>
              </a:rPr>
              <a:t>прошляк</a:t>
            </a:r>
            <a:r>
              <a:rPr lang="bg-BG" sz="2400" b="1" i="1" dirty="0" smtClean="0">
                <a:solidFill>
                  <a:srgbClr val="C00000"/>
                </a:solidFill>
              </a:rPr>
              <a:t> показва, че въпреки външната обвивка, той притежава голямо и добро сърце</a:t>
            </a:r>
            <a:r>
              <a:rPr lang="bg-BG" sz="2400" b="1" i="1" dirty="0" smtClean="0">
                <a:solidFill>
                  <a:srgbClr val="C00000"/>
                </a:solidFill>
              </a:rPr>
              <a:t>.</a:t>
            </a:r>
          </a:p>
          <a:p>
            <a:pPr marL="457200" indent="-457200">
              <a:buNone/>
            </a:pPr>
            <a:r>
              <a:rPr lang="bg-BG" sz="2400" b="1" i="1" dirty="0" smtClean="0">
                <a:solidFill>
                  <a:srgbClr val="C00000"/>
                </a:solidFill>
              </a:rPr>
              <a:t>5. За мен свободата е като хоби – или си играч, или си играят с теб.</a:t>
            </a:r>
            <a:endParaRPr lang="bg-BG" sz="2400" b="1" i="1" dirty="0" smtClean="0">
              <a:solidFill>
                <a:srgbClr val="C00000"/>
              </a:solidFill>
            </a:endParaRPr>
          </a:p>
          <a:p>
            <a:pPr marL="457200" indent="-457200">
              <a:buAutoNum type="arabicPeriod"/>
            </a:pPr>
            <a:endParaRPr lang="en-US" sz="2400" b="1" i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ctrTitle"/>
          </p:nvPr>
        </p:nvSpPr>
        <p:spPr>
          <a:xfrm>
            <a:off x="357158" y="-914400"/>
            <a:ext cx="7851648" cy="7772400"/>
          </a:xfrm>
        </p:spPr>
        <p:txBody>
          <a:bodyPr>
            <a:normAutofit/>
          </a:bodyPr>
          <a:lstStyle/>
          <a:p>
            <a:pPr algn="l"/>
            <a:r>
              <a:rPr lang="bg-BG" sz="3200" i="1" dirty="0" smtClean="0">
                <a:solidFill>
                  <a:schemeClr val="bg1"/>
                </a:solidFill>
                <a:effectLst/>
              </a:rPr>
              <a:t>1. В кой от редовете е допусната правописна грешка?</a:t>
            </a:r>
            <a:r>
              <a:rPr lang="bg-BG" sz="3200" dirty="0" smtClean="0">
                <a:solidFill>
                  <a:schemeClr val="bg1"/>
                </a:solidFill>
                <a:effectLst/>
              </a:rPr>
              <a:t/>
            </a:r>
            <a:br>
              <a:rPr lang="bg-BG" sz="3200" dirty="0" smtClean="0">
                <a:solidFill>
                  <a:schemeClr val="bg1"/>
                </a:solidFill>
                <a:effectLst/>
              </a:rPr>
            </a:br>
            <a:r>
              <a:rPr lang="bg-BG" sz="3200" dirty="0" smtClean="0">
                <a:solidFill>
                  <a:schemeClr val="bg1"/>
                </a:solidFill>
                <a:effectLst/>
              </a:rPr>
              <a:t/>
            </a:r>
            <a:br>
              <a:rPr lang="bg-BG" sz="3200" dirty="0" smtClean="0">
                <a:solidFill>
                  <a:schemeClr val="bg1"/>
                </a:solidFill>
                <a:effectLst/>
              </a:rPr>
            </a:br>
            <a:r>
              <a:rPr lang="bg-BG" sz="3200" dirty="0" smtClean="0">
                <a:solidFill>
                  <a:schemeClr val="bg1"/>
                </a:solidFill>
                <a:effectLst/>
              </a:rPr>
              <a:t/>
            </a:r>
            <a:br>
              <a:rPr lang="bg-BG" sz="3200" dirty="0" smtClean="0">
                <a:solidFill>
                  <a:schemeClr val="bg1"/>
                </a:solidFill>
                <a:effectLst/>
              </a:rPr>
            </a:br>
            <a:r>
              <a:rPr lang="bg-BG" sz="3200" dirty="0" smtClean="0">
                <a:solidFill>
                  <a:schemeClr val="bg1"/>
                </a:solidFill>
                <a:effectLst/>
              </a:rPr>
              <a:t/>
            </a:r>
            <a:br>
              <a:rPr lang="bg-BG" sz="3200" dirty="0" smtClean="0">
                <a:solidFill>
                  <a:schemeClr val="bg1"/>
                </a:solidFill>
                <a:effectLst/>
              </a:rPr>
            </a:br>
            <a:r>
              <a:rPr lang="bg-BG" sz="3200" dirty="0" smtClean="0">
                <a:solidFill>
                  <a:schemeClr val="bg1"/>
                </a:solidFill>
                <a:effectLst/>
              </a:rPr>
              <a:t/>
            </a:r>
            <a:br>
              <a:rPr lang="bg-BG" sz="3200" dirty="0" smtClean="0">
                <a:solidFill>
                  <a:schemeClr val="bg1"/>
                </a:solidFill>
                <a:effectLst/>
              </a:rPr>
            </a:br>
            <a:r>
              <a:rPr lang="bg-BG" sz="3200" dirty="0" smtClean="0">
                <a:solidFill>
                  <a:schemeClr val="bg1"/>
                </a:solidFill>
                <a:effectLst/>
              </a:rPr>
              <a:t/>
            </a:r>
            <a:br>
              <a:rPr lang="bg-BG" sz="3200" dirty="0" smtClean="0">
                <a:solidFill>
                  <a:schemeClr val="bg1"/>
                </a:solidFill>
                <a:effectLst/>
              </a:rPr>
            </a:br>
            <a:r>
              <a:rPr lang="bg-BG" sz="3200" dirty="0" smtClean="0">
                <a:solidFill>
                  <a:schemeClr val="bg1"/>
                </a:solidFill>
                <a:effectLst/>
              </a:rPr>
              <a:t/>
            </a:r>
            <a:br>
              <a:rPr lang="bg-BG" sz="3200" dirty="0" smtClean="0">
                <a:solidFill>
                  <a:schemeClr val="bg1"/>
                </a:solidFill>
                <a:effectLst/>
              </a:rPr>
            </a:br>
            <a:r>
              <a:rPr lang="bg-BG" sz="3200" dirty="0" smtClean="0">
                <a:solidFill>
                  <a:schemeClr val="bg1"/>
                </a:solidFill>
                <a:effectLst/>
              </a:rPr>
              <a:t/>
            </a:r>
            <a:br>
              <a:rPr lang="bg-BG" sz="3200" dirty="0" smtClean="0">
                <a:solidFill>
                  <a:schemeClr val="bg1"/>
                </a:solidFill>
                <a:effectLst/>
              </a:rPr>
            </a:br>
            <a:r>
              <a:rPr lang="bg-BG" sz="3200" dirty="0" smtClean="0">
                <a:solidFill>
                  <a:schemeClr val="bg1"/>
                </a:solidFill>
                <a:effectLst/>
              </a:rPr>
              <a:t/>
            </a:r>
            <a:br>
              <a:rPr lang="bg-BG" sz="3200" dirty="0" smtClean="0">
                <a:solidFill>
                  <a:schemeClr val="bg1"/>
                </a:solidFill>
                <a:effectLst/>
              </a:rPr>
            </a:br>
            <a:r>
              <a:rPr lang="bg-BG" sz="3200" dirty="0" smtClean="0">
                <a:solidFill>
                  <a:schemeClr val="bg1"/>
                </a:solidFill>
                <a:effectLst/>
              </a:rPr>
              <a:t/>
            </a:r>
            <a:br>
              <a:rPr lang="bg-BG" sz="3200" dirty="0" smtClean="0">
                <a:solidFill>
                  <a:schemeClr val="bg1"/>
                </a:solidFill>
                <a:effectLst/>
              </a:rPr>
            </a:br>
            <a:r>
              <a:rPr lang="bg-BG" sz="3200" dirty="0" smtClean="0">
                <a:solidFill>
                  <a:schemeClr val="bg1"/>
                </a:solidFill>
                <a:effectLst/>
              </a:rPr>
              <a:t/>
            </a:r>
            <a:br>
              <a:rPr lang="bg-BG" sz="3200" dirty="0" smtClean="0">
                <a:solidFill>
                  <a:schemeClr val="bg1"/>
                </a:solidFill>
                <a:effectLst/>
              </a:rPr>
            </a:br>
            <a:r>
              <a:rPr lang="bg-BG" sz="3200" dirty="0" smtClean="0">
                <a:solidFill>
                  <a:schemeClr val="bg1"/>
                </a:solidFill>
                <a:effectLst/>
              </a:rPr>
              <a:t/>
            </a:r>
            <a:br>
              <a:rPr lang="bg-BG" sz="3200" dirty="0" smtClean="0">
                <a:solidFill>
                  <a:schemeClr val="bg1"/>
                </a:solidFill>
                <a:effectLst/>
              </a:rPr>
            </a:br>
            <a:endParaRPr lang="bg-BG" sz="3200" dirty="0">
              <a:solidFill>
                <a:schemeClr val="bg1"/>
              </a:solidFill>
              <a:effectLst/>
            </a:endParaRPr>
          </a:p>
        </p:txBody>
      </p:sp>
      <p:sp>
        <p:nvSpPr>
          <p:cNvPr id="3" name="Подзаглавие 2"/>
          <p:cNvSpPr>
            <a:spLocks noGrp="1"/>
          </p:cNvSpPr>
          <p:nvPr>
            <p:ph type="subTitle" idx="1"/>
          </p:nvPr>
        </p:nvSpPr>
        <p:spPr>
          <a:xfrm>
            <a:off x="357158" y="428604"/>
            <a:ext cx="7854696" cy="6215106"/>
          </a:xfrm>
        </p:spPr>
        <p:txBody>
          <a:bodyPr>
            <a:normAutofit/>
          </a:bodyPr>
          <a:lstStyle/>
          <a:p>
            <a:endParaRPr lang="bg-BG" dirty="0" smtClean="0"/>
          </a:p>
          <a:p>
            <a:pPr algn="l"/>
            <a:r>
              <a:rPr lang="bg-BG" b="1" i="1" dirty="0" smtClean="0">
                <a:solidFill>
                  <a:schemeClr val="bg1"/>
                </a:solidFill>
              </a:rPr>
              <a:t>А</a:t>
            </a:r>
            <a:r>
              <a:rPr lang="en-US" b="1" i="1" dirty="0" smtClean="0">
                <a:solidFill>
                  <a:schemeClr val="bg1"/>
                </a:solidFill>
              </a:rPr>
              <a:t>) </a:t>
            </a:r>
            <a:r>
              <a:rPr lang="bg-BG" b="1" i="1" dirty="0" smtClean="0">
                <a:solidFill>
                  <a:schemeClr val="bg1"/>
                </a:solidFill>
              </a:rPr>
              <a:t>областта, потта, оттам</a:t>
            </a:r>
          </a:p>
          <a:p>
            <a:pPr algn="l"/>
            <a:r>
              <a:rPr lang="bg-BG" b="1" i="1" dirty="0" smtClean="0">
                <a:solidFill>
                  <a:schemeClr val="bg1"/>
                </a:solidFill>
              </a:rPr>
              <a:t>Б</a:t>
            </a:r>
            <a:r>
              <a:rPr lang="en-US" b="1" i="1" dirty="0" smtClean="0">
                <a:solidFill>
                  <a:schemeClr val="bg1"/>
                </a:solidFill>
              </a:rPr>
              <a:t>) </a:t>
            </a:r>
            <a:r>
              <a:rPr lang="bg-BG" b="1" i="1" dirty="0" smtClean="0">
                <a:solidFill>
                  <a:schemeClr val="bg1"/>
                </a:solidFill>
              </a:rPr>
              <a:t>скрито-покрито, научно-изследователската, кандидат-членове</a:t>
            </a:r>
          </a:p>
          <a:p>
            <a:pPr algn="l"/>
            <a:r>
              <a:rPr lang="bg-BG" b="1" i="1" dirty="0" smtClean="0">
                <a:solidFill>
                  <a:schemeClr val="bg1"/>
                </a:solidFill>
              </a:rPr>
              <a:t>В</a:t>
            </a:r>
            <a:r>
              <a:rPr lang="en-US" b="1" i="1" dirty="0" smtClean="0">
                <a:solidFill>
                  <a:schemeClr val="bg1"/>
                </a:solidFill>
              </a:rPr>
              <a:t>)</a:t>
            </a:r>
            <a:r>
              <a:rPr lang="bg-BG" b="1" i="1" dirty="0" smtClean="0">
                <a:solidFill>
                  <a:schemeClr val="bg1"/>
                </a:solidFill>
              </a:rPr>
              <a:t> радостта, опасността, сместа</a:t>
            </a:r>
          </a:p>
          <a:p>
            <a:pPr algn="l"/>
            <a:r>
              <a:rPr lang="bg-BG" b="1" i="1" dirty="0" smtClean="0">
                <a:solidFill>
                  <a:schemeClr val="bg1"/>
                </a:solidFill>
              </a:rPr>
              <a:t>Г</a:t>
            </a:r>
            <a:r>
              <a:rPr lang="en-US" b="1" i="1" dirty="0" smtClean="0">
                <a:solidFill>
                  <a:schemeClr val="bg1"/>
                </a:solidFill>
              </a:rPr>
              <a:t>) </a:t>
            </a:r>
            <a:r>
              <a:rPr lang="bg-BG" b="1" i="1" dirty="0" smtClean="0">
                <a:solidFill>
                  <a:schemeClr val="bg1"/>
                </a:solidFill>
              </a:rPr>
              <a:t>отрасъл, </a:t>
            </a:r>
            <a:r>
              <a:rPr lang="bg-BG" b="1" i="1" dirty="0" err="1" smtClean="0">
                <a:solidFill>
                  <a:schemeClr val="bg1"/>
                </a:solidFill>
              </a:rPr>
              <a:t>немърлив</a:t>
            </a:r>
            <a:r>
              <a:rPr lang="bg-BG" b="1" i="1" dirty="0" smtClean="0">
                <a:solidFill>
                  <a:schemeClr val="bg1"/>
                </a:solidFill>
              </a:rPr>
              <a:t>, дошъл</a:t>
            </a:r>
          </a:p>
          <a:p>
            <a:pPr algn="l"/>
            <a:r>
              <a:rPr lang="bg-BG" b="1" i="1" dirty="0" smtClean="0">
                <a:solidFill>
                  <a:schemeClr val="bg1"/>
                </a:solidFill>
              </a:rPr>
              <a:t>     </a:t>
            </a:r>
            <a:r>
              <a:rPr lang="bg-BG" sz="3200" b="1" i="1" dirty="0" smtClean="0">
                <a:solidFill>
                  <a:schemeClr val="bg1"/>
                </a:solidFill>
                <a:latin typeface="+mj-lt"/>
              </a:rPr>
              <a:t>2. В кой от редовете е допусната правописна грешка?</a:t>
            </a:r>
          </a:p>
          <a:p>
            <a:pPr algn="l"/>
            <a:r>
              <a:rPr lang="bg-BG" b="1" i="1" dirty="0" smtClean="0">
                <a:solidFill>
                  <a:schemeClr val="bg1"/>
                </a:solidFill>
              </a:rPr>
              <a:t>А</a:t>
            </a:r>
            <a:r>
              <a:rPr lang="en-US" b="1" i="1" dirty="0" smtClean="0">
                <a:solidFill>
                  <a:schemeClr val="bg1"/>
                </a:solidFill>
              </a:rPr>
              <a:t>)</a:t>
            </a:r>
            <a:r>
              <a:rPr lang="bg-BG" b="1" i="1" dirty="0" smtClean="0">
                <a:solidFill>
                  <a:schemeClr val="bg1"/>
                </a:solidFill>
              </a:rPr>
              <a:t> подтик, отводняване, беззаконие</a:t>
            </a:r>
          </a:p>
          <a:p>
            <a:pPr algn="l"/>
            <a:r>
              <a:rPr lang="bg-BG" b="1" i="1" dirty="0" smtClean="0">
                <a:solidFill>
                  <a:schemeClr val="bg1"/>
                </a:solidFill>
              </a:rPr>
              <a:t>Б</a:t>
            </a:r>
            <a:r>
              <a:rPr lang="en-US" b="1" i="1" dirty="0" smtClean="0">
                <a:solidFill>
                  <a:schemeClr val="bg1"/>
                </a:solidFill>
              </a:rPr>
              <a:t>)</a:t>
            </a:r>
            <a:r>
              <a:rPr lang="bg-BG" b="1" i="1" dirty="0" smtClean="0">
                <a:solidFill>
                  <a:schemeClr val="bg1"/>
                </a:solidFill>
              </a:rPr>
              <a:t> пантоф, картограф, </a:t>
            </a:r>
            <a:r>
              <a:rPr lang="bg-BG" b="1" i="1" dirty="0" err="1" smtClean="0">
                <a:solidFill>
                  <a:schemeClr val="bg1"/>
                </a:solidFill>
              </a:rPr>
              <a:t>полиграф</a:t>
            </a:r>
            <a:endParaRPr lang="bg-BG" b="1" i="1" dirty="0" smtClean="0">
              <a:solidFill>
                <a:schemeClr val="bg1"/>
              </a:solidFill>
            </a:endParaRPr>
          </a:p>
          <a:p>
            <a:pPr algn="l"/>
            <a:r>
              <a:rPr lang="bg-BG" b="1" i="1" dirty="0" smtClean="0">
                <a:solidFill>
                  <a:schemeClr val="bg1"/>
                </a:solidFill>
              </a:rPr>
              <a:t>В</a:t>
            </a:r>
            <a:r>
              <a:rPr lang="en-US" b="1" i="1" dirty="0" smtClean="0">
                <a:solidFill>
                  <a:schemeClr val="bg1"/>
                </a:solidFill>
              </a:rPr>
              <a:t>)</a:t>
            </a:r>
            <a:r>
              <a:rPr lang="bg-BG" b="1" i="1" dirty="0" smtClean="0">
                <a:solidFill>
                  <a:schemeClr val="bg1"/>
                </a:solidFill>
              </a:rPr>
              <a:t> по-висок, по-харесвам, по-бързо</a:t>
            </a:r>
          </a:p>
          <a:p>
            <a:pPr algn="l"/>
            <a:r>
              <a:rPr lang="bg-BG" b="1" i="1" dirty="0" smtClean="0">
                <a:solidFill>
                  <a:schemeClr val="bg1"/>
                </a:solidFill>
              </a:rPr>
              <a:t>Г</a:t>
            </a:r>
            <a:r>
              <a:rPr lang="en-US" b="1" i="1" dirty="0" smtClean="0">
                <a:solidFill>
                  <a:schemeClr val="bg1"/>
                </a:solidFill>
              </a:rPr>
              <a:t>) </a:t>
            </a:r>
            <a:r>
              <a:rPr lang="bg-BG" b="1" i="1" dirty="0" smtClean="0">
                <a:solidFill>
                  <a:schemeClr val="bg1"/>
                </a:solidFill>
              </a:rPr>
              <a:t>почернели, узаконили, овлажнили</a:t>
            </a:r>
            <a:endParaRPr lang="bg-BG" b="1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ctrTitle"/>
          </p:nvPr>
        </p:nvSpPr>
        <p:spPr>
          <a:xfrm>
            <a:off x="571472" y="357166"/>
            <a:ext cx="7851648" cy="1828800"/>
          </a:xfrm>
        </p:spPr>
        <p:txBody>
          <a:bodyPr>
            <a:normAutofit/>
          </a:bodyPr>
          <a:lstStyle/>
          <a:p>
            <a:pPr algn="ctr"/>
            <a:r>
              <a:rPr lang="bg-BG" sz="4000" i="1" dirty="0" smtClean="0">
                <a:solidFill>
                  <a:srgbClr val="C00000"/>
                </a:solidFill>
                <a:effectLst/>
              </a:rPr>
              <a:t>ВЕРЕН ОТГОВОР:</a:t>
            </a:r>
            <a:br>
              <a:rPr lang="bg-BG" sz="4000" i="1" dirty="0" smtClean="0">
                <a:solidFill>
                  <a:srgbClr val="C00000"/>
                </a:solidFill>
                <a:effectLst/>
              </a:rPr>
            </a:br>
            <a:r>
              <a:rPr lang="bg-BG" sz="4000" i="1" dirty="0" smtClean="0">
                <a:solidFill>
                  <a:srgbClr val="C00000"/>
                </a:solidFill>
                <a:effectLst/>
              </a:rPr>
              <a:t>1 г</a:t>
            </a:r>
            <a:r>
              <a:rPr lang="en-US" sz="4000" i="1" dirty="0" smtClean="0">
                <a:solidFill>
                  <a:srgbClr val="C00000"/>
                </a:solidFill>
                <a:effectLst/>
              </a:rPr>
              <a:t>) </a:t>
            </a:r>
            <a:r>
              <a:rPr lang="bg-BG" sz="4000" i="1" dirty="0" err="1" smtClean="0">
                <a:solidFill>
                  <a:srgbClr val="C00000"/>
                </a:solidFill>
                <a:effectLst/>
              </a:rPr>
              <a:t>немАрлив</a:t>
            </a:r>
            <a:r>
              <a:rPr lang="bg-BG" sz="4000" i="1" dirty="0" smtClean="0">
                <a:solidFill>
                  <a:srgbClr val="C00000"/>
                </a:solidFill>
                <a:effectLst/>
              </a:rPr>
              <a:t>;   2 в</a:t>
            </a:r>
            <a:r>
              <a:rPr lang="en-US" sz="4000" i="1" dirty="0" smtClean="0">
                <a:solidFill>
                  <a:srgbClr val="C00000"/>
                </a:solidFill>
                <a:effectLst/>
              </a:rPr>
              <a:t>)</a:t>
            </a:r>
            <a:r>
              <a:rPr lang="bg-BG" sz="4000" i="1" dirty="0" smtClean="0">
                <a:solidFill>
                  <a:srgbClr val="C00000"/>
                </a:solidFill>
                <a:effectLst/>
              </a:rPr>
              <a:t> по харесвам</a:t>
            </a:r>
            <a:r>
              <a:rPr lang="en-US" sz="4000" i="1" dirty="0" smtClean="0">
                <a:solidFill>
                  <a:srgbClr val="C00000"/>
                </a:solidFill>
                <a:effectLst/>
              </a:rPr>
              <a:t/>
            </a:r>
            <a:br>
              <a:rPr lang="en-US" sz="4000" i="1" dirty="0" smtClean="0">
                <a:solidFill>
                  <a:srgbClr val="C00000"/>
                </a:solidFill>
                <a:effectLst/>
              </a:rPr>
            </a:br>
            <a:endParaRPr lang="bg-BG" sz="4000" i="1" dirty="0">
              <a:solidFill>
                <a:srgbClr val="C00000"/>
              </a:solidFill>
              <a:effectLst/>
            </a:endParaRPr>
          </a:p>
        </p:txBody>
      </p:sp>
      <p:sp>
        <p:nvSpPr>
          <p:cNvPr id="3" name="Подзаглавие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bg-B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ctrTitle"/>
          </p:nvPr>
        </p:nvSpPr>
        <p:spPr>
          <a:xfrm>
            <a:off x="428596" y="0"/>
            <a:ext cx="7851648" cy="4143380"/>
          </a:xfrm>
        </p:spPr>
        <p:txBody>
          <a:bodyPr>
            <a:normAutofit/>
          </a:bodyPr>
          <a:lstStyle/>
          <a:p>
            <a:pPr algn="ctr"/>
            <a:r>
              <a:rPr lang="bg-BG" sz="3200" i="1" dirty="0" smtClean="0">
                <a:solidFill>
                  <a:schemeClr val="bg1"/>
                </a:solidFill>
                <a:effectLst/>
              </a:rPr>
              <a:t/>
            </a:r>
            <a:br>
              <a:rPr lang="bg-BG" sz="3200" i="1" dirty="0" smtClean="0">
                <a:solidFill>
                  <a:schemeClr val="bg1"/>
                </a:solidFill>
                <a:effectLst/>
              </a:rPr>
            </a:br>
            <a:r>
              <a:rPr lang="bg-BG" sz="3200" i="1" dirty="0" smtClean="0">
                <a:solidFill>
                  <a:schemeClr val="bg1"/>
                </a:solidFill>
                <a:effectLst/>
              </a:rPr>
              <a:t/>
            </a:r>
            <a:br>
              <a:rPr lang="bg-BG" sz="3200" i="1" dirty="0" smtClean="0">
                <a:solidFill>
                  <a:schemeClr val="bg1"/>
                </a:solidFill>
                <a:effectLst/>
              </a:rPr>
            </a:br>
            <a:r>
              <a:rPr lang="bg-BG" sz="3200" i="1" dirty="0" smtClean="0">
                <a:solidFill>
                  <a:schemeClr val="bg1"/>
                </a:solidFill>
                <a:effectLst/>
              </a:rPr>
              <a:t/>
            </a:r>
            <a:br>
              <a:rPr lang="bg-BG" sz="3200" i="1" dirty="0" smtClean="0">
                <a:solidFill>
                  <a:schemeClr val="bg1"/>
                </a:solidFill>
                <a:effectLst/>
              </a:rPr>
            </a:br>
            <a:endParaRPr lang="bg-BG" sz="3200" i="1" dirty="0">
              <a:solidFill>
                <a:schemeClr val="bg1"/>
              </a:solidFill>
              <a:effectLst/>
            </a:endParaRPr>
          </a:p>
        </p:txBody>
      </p:sp>
      <p:sp>
        <p:nvSpPr>
          <p:cNvPr id="3" name="Подзаглавие 2"/>
          <p:cNvSpPr>
            <a:spLocks noGrp="1"/>
          </p:cNvSpPr>
          <p:nvPr>
            <p:ph type="subTitle" idx="1"/>
          </p:nvPr>
        </p:nvSpPr>
        <p:spPr>
          <a:xfrm>
            <a:off x="533400" y="357166"/>
            <a:ext cx="7854696" cy="4623970"/>
          </a:xfrm>
        </p:spPr>
        <p:txBody>
          <a:bodyPr>
            <a:normAutofit lnSpcReduction="10000"/>
          </a:bodyPr>
          <a:lstStyle/>
          <a:p>
            <a:pPr algn="l"/>
            <a:r>
              <a:rPr lang="bg-BG" sz="3200" b="1" i="1" dirty="0" smtClean="0">
                <a:solidFill>
                  <a:schemeClr val="bg1"/>
                </a:solidFill>
                <a:latin typeface="+mj-lt"/>
              </a:rPr>
              <a:t>3. В кой от подчертаните изрази е допусната граматична грешка?</a:t>
            </a:r>
          </a:p>
          <a:p>
            <a:pPr algn="l"/>
            <a:r>
              <a:rPr lang="bg-BG" sz="2800" b="1" i="1" dirty="0" smtClean="0">
                <a:solidFill>
                  <a:schemeClr val="bg1"/>
                </a:solidFill>
              </a:rPr>
              <a:t>     </a:t>
            </a:r>
            <a:r>
              <a:rPr lang="bg-BG" sz="2800" b="1" i="1" u="sng" dirty="0" smtClean="0">
                <a:solidFill>
                  <a:schemeClr val="bg1"/>
                </a:solidFill>
              </a:rPr>
              <a:t>Тримата братовчеди </a:t>
            </a:r>
            <a:r>
              <a:rPr lang="en-US" sz="2800" b="1" i="1" u="sng" dirty="0" smtClean="0">
                <a:solidFill>
                  <a:schemeClr val="bg1"/>
                </a:solidFill>
              </a:rPr>
              <a:t>(A)</a:t>
            </a:r>
            <a:r>
              <a:rPr lang="en-US" sz="2800" b="1" i="1" dirty="0" smtClean="0">
                <a:solidFill>
                  <a:schemeClr val="bg1"/>
                </a:solidFill>
              </a:rPr>
              <a:t> </a:t>
            </a:r>
            <a:r>
              <a:rPr lang="bg-BG" sz="2800" b="1" i="1" dirty="0" smtClean="0">
                <a:solidFill>
                  <a:schemeClr val="bg1"/>
                </a:solidFill>
              </a:rPr>
              <a:t>излязоха от басейна с </a:t>
            </a:r>
            <a:r>
              <a:rPr lang="bg-BG" sz="2800" b="1" i="1" u="sng" dirty="0" smtClean="0">
                <a:solidFill>
                  <a:schemeClr val="bg1"/>
                </a:solidFill>
              </a:rPr>
              <a:t>двете водни пързалки </a:t>
            </a:r>
            <a:r>
              <a:rPr lang="en-US" sz="2800" b="1" i="1" u="sng" dirty="0" smtClean="0">
                <a:solidFill>
                  <a:schemeClr val="bg1"/>
                </a:solidFill>
              </a:rPr>
              <a:t>(</a:t>
            </a:r>
            <a:r>
              <a:rPr lang="bg-BG" sz="2800" b="1" i="1" u="sng" dirty="0" smtClean="0">
                <a:solidFill>
                  <a:schemeClr val="bg1"/>
                </a:solidFill>
              </a:rPr>
              <a:t>Б</a:t>
            </a:r>
            <a:r>
              <a:rPr lang="en-US" sz="2800" b="1" i="1" u="sng" dirty="0" smtClean="0">
                <a:solidFill>
                  <a:schemeClr val="bg1"/>
                </a:solidFill>
              </a:rPr>
              <a:t>)</a:t>
            </a:r>
            <a:r>
              <a:rPr lang="en-US" sz="2800" b="1" i="1" dirty="0" smtClean="0">
                <a:solidFill>
                  <a:schemeClr val="bg1"/>
                </a:solidFill>
              </a:rPr>
              <a:t> </a:t>
            </a:r>
            <a:r>
              <a:rPr lang="bg-BG" sz="2800" b="1" i="1" dirty="0" smtClean="0">
                <a:solidFill>
                  <a:schemeClr val="bg1"/>
                </a:solidFill>
              </a:rPr>
              <a:t> и баба им побърза да им подаде </a:t>
            </a:r>
            <a:r>
              <a:rPr lang="bg-BG" sz="2800" b="1" i="1" u="sng" dirty="0" smtClean="0">
                <a:solidFill>
                  <a:schemeClr val="bg1"/>
                </a:solidFill>
              </a:rPr>
              <a:t> няколко халати </a:t>
            </a:r>
            <a:r>
              <a:rPr lang="en-US" sz="2800" b="1" i="1" u="sng" dirty="0" smtClean="0">
                <a:solidFill>
                  <a:schemeClr val="bg1"/>
                </a:solidFill>
              </a:rPr>
              <a:t>(B)</a:t>
            </a:r>
            <a:r>
              <a:rPr lang="bg-BG" sz="2800" b="1" i="1" dirty="0" smtClean="0">
                <a:solidFill>
                  <a:schemeClr val="bg1"/>
                </a:solidFill>
              </a:rPr>
              <a:t>, за да </a:t>
            </a:r>
            <a:r>
              <a:rPr lang="bg-BG" sz="2800" b="1" i="1" u="sng" dirty="0" smtClean="0">
                <a:solidFill>
                  <a:schemeClr val="bg1"/>
                </a:solidFill>
              </a:rPr>
              <a:t>се изсушат </a:t>
            </a:r>
            <a:r>
              <a:rPr lang="en-US" sz="2800" b="1" i="1" u="sng" dirty="0" smtClean="0">
                <a:solidFill>
                  <a:schemeClr val="bg1"/>
                </a:solidFill>
              </a:rPr>
              <a:t>(</a:t>
            </a:r>
            <a:r>
              <a:rPr lang="bg-BG" sz="2800" b="1" i="1" u="sng" dirty="0" smtClean="0">
                <a:solidFill>
                  <a:schemeClr val="bg1"/>
                </a:solidFill>
              </a:rPr>
              <a:t>Г</a:t>
            </a:r>
            <a:r>
              <a:rPr lang="en-US" sz="2800" b="1" i="1" u="sng" dirty="0" smtClean="0">
                <a:solidFill>
                  <a:schemeClr val="bg1"/>
                </a:solidFill>
              </a:rPr>
              <a:t>)</a:t>
            </a:r>
            <a:endParaRPr lang="en-US" sz="2800" b="1" i="1" u="sng" dirty="0">
              <a:solidFill>
                <a:srgbClr val="C00000"/>
              </a:solidFill>
            </a:endParaRPr>
          </a:p>
          <a:p>
            <a:pPr algn="ctr"/>
            <a:r>
              <a:rPr lang="bg-BG" sz="2800" b="1" i="1" u="sng" dirty="0" smtClean="0">
                <a:solidFill>
                  <a:srgbClr val="C00000"/>
                </a:solidFill>
              </a:rPr>
              <a:t>???</a:t>
            </a:r>
          </a:p>
          <a:p>
            <a:pPr algn="ctr"/>
            <a:endParaRPr lang="bg-BG" sz="2800" b="1" i="1" u="sng" dirty="0" smtClean="0">
              <a:solidFill>
                <a:srgbClr val="C00000"/>
              </a:solidFill>
            </a:endParaRPr>
          </a:p>
          <a:p>
            <a:pPr algn="ctr"/>
            <a:r>
              <a:rPr lang="bg-BG" sz="2800" b="1" i="1" dirty="0" smtClean="0">
                <a:solidFill>
                  <a:srgbClr val="C00000"/>
                </a:solidFill>
              </a:rPr>
              <a:t>ВЕРЕН ОТГОВОР</a:t>
            </a:r>
          </a:p>
          <a:p>
            <a:pPr algn="ctr"/>
            <a:r>
              <a:rPr lang="bg-BG" sz="2800" b="1" i="1" dirty="0" smtClean="0">
                <a:solidFill>
                  <a:srgbClr val="C00000"/>
                </a:solidFill>
              </a:rPr>
              <a:t>В</a:t>
            </a:r>
            <a:r>
              <a:rPr lang="en-US" sz="2800" b="1" i="1" dirty="0" smtClean="0">
                <a:solidFill>
                  <a:srgbClr val="C00000"/>
                </a:solidFill>
              </a:rPr>
              <a:t>)</a:t>
            </a:r>
            <a:r>
              <a:rPr lang="bg-BG" sz="2800" b="1" i="1" dirty="0" smtClean="0">
                <a:solidFill>
                  <a:srgbClr val="C00000"/>
                </a:solidFill>
              </a:rPr>
              <a:t> </a:t>
            </a:r>
            <a:r>
              <a:rPr lang="bg-BG" sz="2800" b="1" i="1" dirty="0" err="1" smtClean="0">
                <a:solidFill>
                  <a:srgbClr val="C00000"/>
                </a:solidFill>
              </a:rPr>
              <a:t>халатА</a:t>
            </a:r>
            <a:endParaRPr lang="bg-BG" sz="2800" b="1" i="1" dirty="0" smtClean="0">
              <a:solidFill>
                <a:srgbClr val="C00000"/>
              </a:solidFill>
            </a:endParaRPr>
          </a:p>
          <a:p>
            <a:pPr algn="ctr"/>
            <a:endParaRPr lang="en-US" sz="2800" b="1" i="1" u="sng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285720" y="1857364"/>
            <a:ext cx="8229600" cy="4439424"/>
          </a:xfrm>
        </p:spPr>
        <p:txBody>
          <a:bodyPr>
            <a:normAutofit fontScale="90000"/>
          </a:bodyPr>
          <a:lstStyle/>
          <a:p>
            <a:r>
              <a:rPr lang="bg-BG" sz="3200" b="1" i="1" dirty="0" smtClean="0">
                <a:solidFill>
                  <a:srgbClr val="FF0000"/>
                </a:solidFill>
              </a:rPr>
              <a:t/>
            </a:r>
            <a:br>
              <a:rPr lang="bg-BG" sz="3200" b="1" i="1" dirty="0" smtClean="0">
                <a:solidFill>
                  <a:srgbClr val="FF0000"/>
                </a:solidFill>
              </a:rPr>
            </a:br>
            <a:r>
              <a:rPr lang="bg-BG" sz="3200" b="1" i="1" dirty="0" smtClean="0">
                <a:solidFill>
                  <a:srgbClr val="FF0000"/>
                </a:solidFill>
              </a:rPr>
              <a:t/>
            </a:r>
            <a:br>
              <a:rPr lang="bg-BG" sz="3200" b="1" i="1" dirty="0" smtClean="0">
                <a:solidFill>
                  <a:srgbClr val="FF0000"/>
                </a:solidFill>
              </a:rPr>
            </a:br>
            <a:r>
              <a:rPr lang="bg-BG" sz="3200" b="1" i="1" dirty="0" smtClean="0">
                <a:solidFill>
                  <a:srgbClr val="FF0000"/>
                </a:solidFill>
              </a:rPr>
              <a:t/>
            </a:r>
            <a:br>
              <a:rPr lang="bg-BG" sz="3200" b="1" i="1" dirty="0" smtClean="0">
                <a:solidFill>
                  <a:srgbClr val="FF0000"/>
                </a:solidFill>
              </a:rPr>
            </a:br>
            <a:r>
              <a:rPr lang="en-US" sz="3200" b="1" i="1" dirty="0" smtClean="0">
                <a:solidFill>
                  <a:srgbClr val="FF0000"/>
                </a:solidFill>
              </a:rPr>
              <a:t>4</a:t>
            </a:r>
            <a:r>
              <a:rPr lang="bg-BG" sz="3200" b="1" i="1" dirty="0" smtClean="0">
                <a:solidFill>
                  <a:srgbClr val="FF0000"/>
                </a:solidFill>
              </a:rPr>
              <a:t>. В кое изречение е допусната пунктуационна грешка?</a:t>
            </a:r>
            <a:br>
              <a:rPr lang="bg-BG" sz="3200" b="1" i="1" dirty="0" smtClean="0">
                <a:solidFill>
                  <a:srgbClr val="FF0000"/>
                </a:solidFill>
              </a:rPr>
            </a:br>
            <a:r>
              <a:rPr lang="en-US" sz="3200" b="1" i="1" dirty="0" smtClean="0">
                <a:solidFill>
                  <a:srgbClr val="FF0000"/>
                </a:solidFill>
              </a:rPr>
              <a:t>A) </a:t>
            </a:r>
            <a:r>
              <a:rPr lang="bg-BG" sz="3200" b="1" i="1" dirty="0" smtClean="0">
                <a:solidFill>
                  <a:srgbClr val="FF0000"/>
                </a:solidFill>
              </a:rPr>
              <a:t>Защото е ясно, че стига да искаш, можеш.</a:t>
            </a:r>
            <a:br>
              <a:rPr lang="bg-BG" sz="3200" b="1" i="1" dirty="0" smtClean="0">
                <a:solidFill>
                  <a:srgbClr val="FF0000"/>
                </a:solidFill>
              </a:rPr>
            </a:br>
            <a:r>
              <a:rPr lang="bg-BG" sz="3200" b="1" i="1" dirty="0" smtClean="0">
                <a:solidFill>
                  <a:srgbClr val="FF0000"/>
                </a:solidFill>
              </a:rPr>
              <a:t/>
            </a:r>
            <a:br>
              <a:rPr lang="bg-BG" sz="3200" b="1" i="1" dirty="0" smtClean="0">
                <a:solidFill>
                  <a:srgbClr val="FF0000"/>
                </a:solidFill>
              </a:rPr>
            </a:br>
            <a:r>
              <a:rPr lang="bg-BG" sz="3200" b="1" i="1" dirty="0" smtClean="0">
                <a:solidFill>
                  <a:srgbClr val="FF0000"/>
                </a:solidFill>
              </a:rPr>
              <a:t/>
            </a:r>
            <a:br>
              <a:rPr lang="bg-BG" sz="3200" b="1" i="1" dirty="0" smtClean="0">
                <a:solidFill>
                  <a:srgbClr val="FF0000"/>
                </a:solidFill>
              </a:rPr>
            </a:br>
            <a:r>
              <a:rPr lang="bg-BG" sz="3200" b="1" i="1" dirty="0" smtClean="0">
                <a:solidFill>
                  <a:srgbClr val="FF0000"/>
                </a:solidFill>
              </a:rPr>
              <a:t/>
            </a:r>
            <a:br>
              <a:rPr lang="bg-BG" sz="3200" b="1" i="1" dirty="0" smtClean="0">
                <a:solidFill>
                  <a:srgbClr val="FF0000"/>
                </a:solidFill>
              </a:rPr>
            </a:br>
            <a:r>
              <a:rPr lang="bg-BG" sz="3200" b="1" i="1" dirty="0" smtClean="0">
                <a:solidFill>
                  <a:srgbClr val="FF0000"/>
                </a:solidFill>
              </a:rPr>
              <a:t/>
            </a:r>
            <a:br>
              <a:rPr lang="bg-BG" sz="3200" b="1" i="1" dirty="0" smtClean="0">
                <a:solidFill>
                  <a:srgbClr val="FF0000"/>
                </a:solidFill>
              </a:rPr>
            </a:br>
            <a:r>
              <a:rPr lang="bg-BG" sz="3200" b="1" i="1" dirty="0" smtClean="0">
                <a:solidFill>
                  <a:srgbClr val="FF0000"/>
                </a:solidFill>
              </a:rPr>
              <a:t/>
            </a:r>
            <a:br>
              <a:rPr lang="bg-BG" sz="3200" b="1" i="1" dirty="0" smtClean="0">
                <a:solidFill>
                  <a:srgbClr val="FF0000"/>
                </a:solidFill>
              </a:rPr>
            </a:br>
            <a:r>
              <a:rPr lang="bg-BG" sz="3200" b="1" i="1" dirty="0" smtClean="0">
                <a:solidFill>
                  <a:srgbClr val="FF0000"/>
                </a:solidFill>
              </a:rPr>
              <a:t/>
            </a:r>
            <a:br>
              <a:rPr lang="bg-BG" sz="3200" b="1" i="1" dirty="0" smtClean="0">
                <a:solidFill>
                  <a:srgbClr val="FF0000"/>
                </a:solidFill>
              </a:rPr>
            </a:br>
            <a:r>
              <a:rPr lang="bg-BG" sz="3200" b="1" i="1" dirty="0" smtClean="0">
                <a:solidFill>
                  <a:srgbClr val="FF0000"/>
                </a:solidFill>
              </a:rPr>
              <a:t/>
            </a:r>
            <a:br>
              <a:rPr lang="bg-BG" sz="3200" b="1" i="1" dirty="0" smtClean="0">
                <a:solidFill>
                  <a:srgbClr val="FF0000"/>
                </a:solidFill>
              </a:rPr>
            </a:br>
            <a:r>
              <a:rPr lang="bg-BG" sz="3200" b="1" i="1" dirty="0" smtClean="0">
                <a:solidFill>
                  <a:srgbClr val="FF0000"/>
                </a:solidFill>
              </a:rPr>
              <a:t/>
            </a:r>
            <a:br>
              <a:rPr lang="bg-BG" sz="3200" b="1" i="1" dirty="0" smtClean="0">
                <a:solidFill>
                  <a:srgbClr val="FF0000"/>
                </a:solidFill>
              </a:rPr>
            </a:br>
            <a:r>
              <a:rPr lang="bg-BG" sz="3200" b="1" i="1" dirty="0" smtClean="0">
                <a:solidFill>
                  <a:srgbClr val="FF0000"/>
                </a:solidFill>
              </a:rPr>
              <a:t/>
            </a:r>
            <a:br>
              <a:rPr lang="bg-BG" sz="3200" b="1" i="1" dirty="0" smtClean="0">
                <a:solidFill>
                  <a:srgbClr val="FF0000"/>
                </a:solidFill>
              </a:rPr>
            </a:br>
            <a:endParaRPr lang="en-US" sz="3200" b="1" i="1" dirty="0">
              <a:solidFill>
                <a:srgbClr val="FF0000"/>
              </a:solidFill>
            </a:endParaRPr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0" y="214290"/>
            <a:ext cx="9144000" cy="5786478"/>
          </a:xfrm>
        </p:spPr>
        <p:txBody>
          <a:bodyPr>
            <a:normAutofit/>
          </a:bodyPr>
          <a:lstStyle/>
          <a:p>
            <a:pPr>
              <a:buNone/>
            </a:pPr>
            <a:endParaRPr lang="bg-BG" b="1" dirty="0" smtClean="0"/>
          </a:p>
          <a:p>
            <a:pPr>
              <a:buNone/>
            </a:pPr>
            <a:endParaRPr lang="bg-BG" sz="3200" b="1" i="1" dirty="0" smtClean="0"/>
          </a:p>
          <a:p>
            <a:pPr>
              <a:buNone/>
            </a:pPr>
            <a:endParaRPr lang="bg-BG" b="1" dirty="0" smtClean="0"/>
          </a:p>
          <a:p>
            <a:pPr>
              <a:buNone/>
            </a:pPr>
            <a:r>
              <a:rPr lang="bg-BG" b="1" dirty="0" smtClean="0"/>
              <a:t>  </a:t>
            </a:r>
            <a:r>
              <a:rPr lang="bg-BG" sz="2800" b="1" i="1" dirty="0" smtClean="0">
                <a:solidFill>
                  <a:srgbClr val="FF0000"/>
                </a:solidFill>
              </a:rPr>
              <a:t>Б</a:t>
            </a:r>
            <a:r>
              <a:rPr lang="en-US" sz="2800" b="1" i="1" dirty="0" smtClean="0">
                <a:solidFill>
                  <a:srgbClr val="FF0000"/>
                </a:solidFill>
              </a:rPr>
              <a:t>) </a:t>
            </a:r>
            <a:r>
              <a:rPr lang="bg-BG" sz="2800" b="1" i="1" dirty="0" smtClean="0">
                <a:solidFill>
                  <a:srgbClr val="FF0000"/>
                </a:solidFill>
              </a:rPr>
              <a:t>– Ето, гледай, това писмо беше от тайното чекмедже на един стар шкаф.</a:t>
            </a:r>
          </a:p>
          <a:p>
            <a:pPr>
              <a:buNone/>
            </a:pPr>
            <a:r>
              <a:rPr lang="bg-BG" sz="2800" b="1" i="1" dirty="0" smtClean="0">
                <a:solidFill>
                  <a:srgbClr val="FF0000"/>
                </a:solidFill>
              </a:rPr>
              <a:t>  В</a:t>
            </a:r>
            <a:r>
              <a:rPr lang="en-US" sz="2800" b="1" i="1" dirty="0" smtClean="0">
                <a:solidFill>
                  <a:srgbClr val="FF0000"/>
                </a:solidFill>
              </a:rPr>
              <a:t>)</a:t>
            </a:r>
            <a:r>
              <a:rPr lang="bg-BG" sz="2800" b="1" i="1" dirty="0" smtClean="0">
                <a:solidFill>
                  <a:srgbClr val="FF0000"/>
                </a:solidFill>
              </a:rPr>
              <a:t> Той се оглеждаше наоколо сякаш чакаше да се случи чудо.</a:t>
            </a:r>
          </a:p>
          <a:p>
            <a:pPr>
              <a:buNone/>
            </a:pPr>
            <a:r>
              <a:rPr lang="bg-BG" sz="2800" b="1" i="1" dirty="0" smtClean="0">
                <a:solidFill>
                  <a:srgbClr val="FF0000"/>
                </a:solidFill>
              </a:rPr>
              <a:t>   Г</a:t>
            </a:r>
            <a:r>
              <a:rPr lang="en-US" sz="2800" b="1" i="1" dirty="0" smtClean="0">
                <a:solidFill>
                  <a:srgbClr val="FF0000"/>
                </a:solidFill>
              </a:rPr>
              <a:t>)</a:t>
            </a:r>
            <a:r>
              <a:rPr lang="bg-BG" sz="2800" b="1" i="1" dirty="0" smtClean="0">
                <a:solidFill>
                  <a:srgbClr val="FF0000"/>
                </a:solidFill>
              </a:rPr>
              <a:t> Загледана в далечината, не забелязах, </a:t>
            </a:r>
            <a:r>
              <a:rPr lang="bg-BG" sz="2800" b="1" i="1" smtClean="0">
                <a:solidFill>
                  <a:srgbClr val="FF0000"/>
                </a:solidFill>
              </a:rPr>
              <a:t>че кучето не е до мен.</a:t>
            </a:r>
            <a:endParaRPr lang="bg-BG" sz="2800" b="1" i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bg-BG" sz="2800" b="1" i="1" dirty="0" smtClean="0"/>
              <a:t>ВЕРЕН ОТГОВОР – В</a:t>
            </a:r>
            <a:r>
              <a:rPr lang="en-US" sz="2800" b="1" i="1" dirty="0" smtClean="0"/>
              <a:t>)</a:t>
            </a:r>
            <a:r>
              <a:rPr lang="bg-BG" sz="2800" b="1" i="1" dirty="0" smtClean="0"/>
              <a:t> Той се оглеждаше наоколо</a:t>
            </a:r>
            <a:r>
              <a:rPr lang="bg-BG" sz="2800" b="1" i="1" u="sng" dirty="0" smtClean="0"/>
              <a:t>, </a:t>
            </a:r>
            <a:r>
              <a:rPr lang="bg-BG" sz="2800" b="1" i="1" dirty="0" smtClean="0"/>
              <a:t>сякаш чакаше да се случи чудо.</a:t>
            </a:r>
          </a:p>
          <a:p>
            <a:pPr>
              <a:buNone/>
            </a:pPr>
            <a:endParaRPr lang="bg-BG" sz="2800" b="1" dirty="0" smtClean="0">
              <a:solidFill>
                <a:srgbClr val="7030A0"/>
              </a:solidFill>
            </a:endParaRPr>
          </a:p>
          <a:p>
            <a:pPr>
              <a:buNone/>
            </a:pPr>
            <a:endParaRPr lang="bg-BG" sz="2800" b="1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1632798"/>
          </a:xfrm>
        </p:spPr>
        <p:txBody>
          <a:bodyPr>
            <a:normAutofit/>
          </a:bodyPr>
          <a:lstStyle/>
          <a:p>
            <a:r>
              <a:rPr lang="bg-BG" sz="2800" b="1" i="1" dirty="0" smtClean="0">
                <a:solidFill>
                  <a:srgbClr val="002060"/>
                </a:solidFill>
                <a:latin typeface="+mn-lt"/>
              </a:rPr>
              <a:t>5. </a:t>
            </a:r>
            <a:r>
              <a:rPr lang="bg-BG" sz="3200" b="1" i="1" dirty="0" smtClean="0">
                <a:solidFill>
                  <a:srgbClr val="002060"/>
                </a:solidFill>
                <a:latin typeface="+mn-lt"/>
              </a:rPr>
              <a:t>В кое изречение е допусната лексикална грешка?</a:t>
            </a:r>
            <a:br>
              <a:rPr lang="bg-BG" sz="3200" b="1" i="1" dirty="0" smtClean="0">
                <a:solidFill>
                  <a:srgbClr val="002060"/>
                </a:solidFill>
                <a:latin typeface="+mn-lt"/>
              </a:rPr>
            </a:br>
            <a:endParaRPr lang="en-US" sz="2800" b="1" i="1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214282" y="1428736"/>
            <a:ext cx="8658228" cy="4895864"/>
          </a:xfrm>
        </p:spPr>
        <p:txBody>
          <a:bodyPr/>
          <a:lstStyle/>
          <a:p>
            <a:pPr>
              <a:buNone/>
            </a:pPr>
            <a:r>
              <a:rPr lang="bg-BG" b="1" dirty="0" smtClean="0">
                <a:solidFill>
                  <a:srgbClr val="002060"/>
                </a:solidFill>
              </a:rPr>
              <a:t>А</a:t>
            </a:r>
            <a:r>
              <a:rPr lang="en-US" b="1" dirty="0" smtClean="0">
                <a:solidFill>
                  <a:srgbClr val="002060"/>
                </a:solidFill>
              </a:rPr>
              <a:t>) </a:t>
            </a:r>
            <a:r>
              <a:rPr lang="bg-BG" b="1" i="1" dirty="0" smtClean="0">
                <a:solidFill>
                  <a:srgbClr val="002060"/>
                </a:solidFill>
              </a:rPr>
              <a:t>Налице са съществени различия между философските предпоставки, основни ценности и обичаи.</a:t>
            </a:r>
          </a:p>
          <a:p>
            <a:pPr>
              <a:buNone/>
            </a:pPr>
            <a:r>
              <a:rPr lang="bg-BG" b="1" i="1" dirty="0" smtClean="0">
                <a:solidFill>
                  <a:srgbClr val="002060"/>
                </a:solidFill>
              </a:rPr>
              <a:t>Б</a:t>
            </a:r>
            <a:r>
              <a:rPr lang="en-US" b="1" i="1" dirty="0" smtClean="0">
                <a:solidFill>
                  <a:srgbClr val="002060"/>
                </a:solidFill>
              </a:rPr>
              <a:t>) </a:t>
            </a:r>
            <a:r>
              <a:rPr lang="bg-BG" b="1" i="1" dirty="0" smtClean="0">
                <a:solidFill>
                  <a:srgbClr val="002060"/>
                </a:solidFill>
              </a:rPr>
              <a:t>След случката той се затвори, стана асоциативен, но след време в крайна сметка преодоля мъката си.</a:t>
            </a:r>
          </a:p>
          <a:p>
            <a:pPr>
              <a:buNone/>
            </a:pPr>
            <a:r>
              <a:rPr lang="bg-BG" b="1" i="1" dirty="0" smtClean="0">
                <a:solidFill>
                  <a:srgbClr val="002060"/>
                </a:solidFill>
              </a:rPr>
              <a:t>В</a:t>
            </a:r>
            <a:r>
              <a:rPr lang="en-US" b="1" i="1" dirty="0" smtClean="0">
                <a:solidFill>
                  <a:srgbClr val="002060"/>
                </a:solidFill>
              </a:rPr>
              <a:t>) </a:t>
            </a:r>
            <a:r>
              <a:rPr lang="bg-BG" b="1" i="1" dirty="0" smtClean="0">
                <a:solidFill>
                  <a:srgbClr val="002060"/>
                </a:solidFill>
              </a:rPr>
              <a:t>Децата ни всяко лято отиват на гурбет, та да могат да съберат средства, за да се учат.</a:t>
            </a:r>
          </a:p>
          <a:p>
            <a:pPr>
              <a:buNone/>
            </a:pPr>
            <a:r>
              <a:rPr lang="bg-BG" b="1" i="1" dirty="0" smtClean="0">
                <a:solidFill>
                  <a:srgbClr val="002060"/>
                </a:solidFill>
              </a:rPr>
              <a:t>Г</a:t>
            </a:r>
            <a:r>
              <a:rPr lang="en-US" b="1" i="1" dirty="0" smtClean="0">
                <a:solidFill>
                  <a:srgbClr val="002060"/>
                </a:solidFill>
              </a:rPr>
              <a:t>) </a:t>
            </a:r>
            <a:r>
              <a:rPr lang="bg-BG" b="1" i="1" dirty="0" smtClean="0">
                <a:solidFill>
                  <a:srgbClr val="002060"/>
                </a:solidFill>
              </a:rPr>
              <a:t>Мъглата в главата му не се беше разнесла напълно и забулваше случилото се преди това.</a:t>
            </a:r>
          </a:p>
          <a:p>
            <a:pPr>
              <a:buNone/>
            </a:pPr>
            <a:r>
              <a:rPr lang="bg-BG" sz="2400" b="1" i="1" dirty="0" smtClean="0">
                <a:solidFill>
                  <a:srgbClr val="C00000"/>
                </a:solidFill>
              </a:rPr>
              <a:t>ВЕРЕН ОТГОВОР: Б</a:t>
            </a:r>
            <a:r>
              <a:rPr lang="en-US" sz="2400" b="1" i="1" dirty="0" smtClean="0">
                <a:solidFill>
                  <a:srgbClr val="C00000"/>
                </a:solidFill>
              </a:rPr>
              <a:t>) </a:t>
            </a:r>
            <a:r>
              <a:rPr lang="bg-BG" sz="2400" b="1" i="1" dirty="0" smtClean="0">
                <a:solidFill>
                  <a:srgbClr val="C00000"/>
                </a:solidFill>
              </a:rPr>
              <a:t>асоциален</a:t>
            </a:r>
            <a:endParaRPr lang="bg-BG" b="1" i="1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en-US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214282" y="357166"/>
            <a:ext cx="8715436" cy="6500834"/>
          </a:xfrm>
        </p:spPr>
        <p:txBody>
          <a:bodyPr/>
          <a:lstStyle/>
          <a:p>
            <a:pPr>
              <a:buNone/>
            </a:pPr>
            <a:r>
              <a:rPr lang="bg-BG" b="1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6. </a:t>
            </a:r>
            <a:r>
              <a:rPr lang="bg-BG" sz="2800" b="1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В кой ред фразеологичните словосъчетания са антоними?</a:t>
            </a:r>
          </a:p>
          <a:p>
            <a:pPr>
              <a:buNone/>
            </a:pPr>
            <a:r>
              <a:rPr lang="bg-BG" sz="2800" b="1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А</a:t>
            </a:r>
            <a:r>
              <a:rPr lang="en-US" sz="2800" b="1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) </a:t>
            </a:r>
            <a:r>
              <a:rPr lang="bg-BG" sz="2800" b="1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идвам на себе си-отивам си от този свят</a:t>
            </a:r>
          </a:p>
          <a:p>
            <a:pPr>
              <a:buNone/>
            </a:pPr>
            <a:r>
              <a:rPr lang="bg-BG" sz="2800" b="1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Б</a:t>
            </a:r>
            <a:r>
              <a:rPr lang="en-US" sz="2800" b="1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)</a:t>
            </a:r>
            <a:r>
              <a:rPr lang="bg-BG" sz="2800" b="1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седя със скръстени ръце-запрятам ръкави</a:t>
            </a:r>
          </a:p>
          <a:p>
            <a:pPr>
              <a:buNone/>
            </a:pPr>
            <a:r>
              <a:rPr lang="bg-BG" sz="2800" b="1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В</a:t>
            </a:r>
            <a:r>
              <a:rPr lang="en-US" sz="2800" b="1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)</a:t>
            </a:r>
            <a:r>
              <a:rPr lang="bg-BG" sz="2800" b="1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солта на земята-каймакът на обществото</a:t>
            </a:r>
          </a:p>
          <a:p>
            <a:pPr>
              <a:buNone/>
            </a:pPr>
            <a:r>
              <a:rPr lang="bg-BG" sz="2800" b="1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Г</a:t>
            </a:r>
            <a:r>
              <a:rPr lang="en-US" sz="2800" b="1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)</a:t>
            </a:r>
            <a:r>
              <a:rPr lang="bg-BG" sz="2800" b="1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свивам сърмите-сърбам попарата</a:t>
            </a:r>
          </a:p>
          <a:p>
            <a:pPr>
              <a:buNone/>
            </a:pPr>
            <a:r>
              <a:rPr lang="bg-BG" sz="2800" b="1" i="1" dirty="0" smtClean="0">
                <a:solidFill>
                  <a:srgbClr val="002060"/>
                </a:solidFill>
              </a:rPr>
              <a:t>ВЕРЕН ОТГОВОР:   Б</a:t>
            </a:r>
            <a:r>
              <a:rPr lang="en-US" sz="2800" b="1" i="1" dirty="0" smtClean="0">
                <a:solidFill>
                  <a:srgbClr val="002060"/>
                </a:solidFill>
              </a:rPr>
              <a:t>)</a:t>
            </a:r>
            <a:endParaRPr lang="en-US" b="1" i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428564" y="285728"/>
            <a:ext cx="8715436" cy="603887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bg-BG" sz="2800" b="1" i="1" dirty="0" smtClean="0"/>
              <a:t>7. От кое стихотворение са стиховете?</a:t>
            </a:r>
          </a:p>
          <a:p>
            <a:pPr>
              <a:buNone/>
            </a:pPr>
            <a:r>
              <a:rPr lang="bg-BG" sz="2400" b="1" i="1" dirty="0" smtClean="0"/>
              <a:t>Там… </a:t>
            </a:r>
            <a:r>
              <a:rPr lang="bg-BG" sz="2400" b="1" i="1" dirty="0" err="1" smtClean="0"/>
              <a:t>там</a:t>
            </a:r>
            <a:r>
              <a:rPr lang="bg-BG" sz="2400" b="1" i="1" dirty="0" smtClean="0"/>
              <a:t> буря кърши клонове,</a:t>
            </a:r>
          </a:p>
          <a:p>
            <a:pPr>
              <a:buNone/>
            </a:pPr>
            <a:r>
              <a:rPr lang="bg-BG" sz="2400" b="1" i="1" dirty="0" smtClean="0"/>
              <a:t>а </a:t>
            </a:r>
            <a:r>
              <a:rPr lang="bg-BG" sz="2400" b="1" i="1" dirty="0" err="1" smtClean="0"/>
              <a:t>сабля</a:t>
            </a:r>
            <a:r>
              <a:rPr lang="bg-BG" sz="2400" b="1" i="1" dirty="0" smtClean="0"/>
              <a:t> ги свива на венец;</a:t>
            </a:r>
          </a:p>
          <a:p>
            <a:pPr>
              <a:buNone/>
            </a:pPr>
            <a:r>
              <a:rPr lang="bg-BG" sz="2400" b="1" i="1" dirty="0" err="1" smtClean="0"/>
              <a:t>зинали</a:t>
            </a:r>
            <a:r>
              <a:rPr lang="bg-BG" sz="2400" b="1" i="1" dirty="0" smtClean="0"/>
              <a:t> са страшни долове</a:t>
            </a:r>
          </a:p>
          <a:p>
            <a:pPr>
              <a:buNone/>
            </a:pPr>
            <a:r>
              <a:rPr lang="bg-BG" sz="2400" b="1" i="1" dirty="0" smtClean="0"/>
              <a:t>и пищи в тях зърно от свинец, </a:t>
            </a:r>
          </a:p>
          <a:p>
            <a:pPr>
              <a:buNone/>
            </a:pPr>
            <a:r>
              <a:rPr lang="bg-BG" sz="2400" b="1" i="1" dirty="0" smtClean="0"/>
              <a:t>и смъртта й мила усмивка, </a:t>
            </a:r>
          </a:p>
          <a:p>
            <a:pPr>
              <a:buNone/>
            </a:pPr>
            <a:r>
              <a:rPr lang="bg-BG" sz="2400" b="1" i="1" dirty="0" smtClean="0"/>
              <a:t>а хладен гроб сладка почивка!</a:t>
            </a:r>
          </a:p>
          <a:p>
            <a:pPr>
              <a:buNone/>
            </a:pPr>
            <a:r>
              <a:rPr lang="bg-BG" sz="2400" b="1" i="1" dirty="0" smtClean="0"/>
              <a:t>А</a:t>
            </a:r>
            <a:r>
              <a:rPr lang="en-US" sz="2400" b="1" i="1" dirty="0" smtClean="0"/>
              <a:t>) </a:t>
            </a:r>
            <a:r>
              <a:rPr lang="bg-BG" sz="2400" b="1" i="1" dirty="0" smtClean="0"/>
              <a:t>“Прощално”     Б</a:t>
            </a:r>
            <a:r>
              <a:rPr lang="en-US" sz="2400" b="1" i="1" dirty="0" smtClean="0"/>
              <a:t>)</a:t>
            </a:r>
            <a:r>
              <a:rPr lang="bg-BG" sz="2400" b="1" i="1" dirty="0" smtClean="0"/>
              <a:t> “До моето първо либе”</a:t>
            </a:r>
          </a:p>
          <a:p>
            <a:pPr>
              <a:buNone/>
            </a:pPr>
            <a:r>
              <a:rPr lang="bg-BG" sz="2400" b="1" i="1" dirty="0" smtClean="0"/>
              <a:t>В</a:t>
            </a:r>
            <a:r>
              <a:rPr lang="en-US" sz="2400" b="1" i="1" dirty="0" smtClean="0"/>
              <a:t>)</a:t>
            </a:r>
            <a:r>
              <a:rPr lang="bg-BG" sz="2400" b="1" i="1" dirty="0" smtClean="0"/>
              <a:t> “История”        Г</a:t>
            </a:r>
            <a:r>
              <a:rPr lang="en-US" sz="2400" b="1" i="1" dirty="0" smtClean="0"/>
              <a:t>) </a:t>
            </a:r>
            <a:r>
              <a:rPr lang="bg-BG" sz="2400" b="1" i="1" dirty="0" smtClean="0"/>
              <a:t>“Йохан”</a:t>
            </a:r>
          </a:p>
          <a:p>
            <a:pPr>
              <a:buNone/>
            </a:pPr>
            <a:r>
              <a:rPr lang="bg-BG" sz="2400" b="1" i="1" dirty="0" smtClean="0">
                <a:solidFill>
                  <a:srgbClr val="FF0000"/>
                </a:solidFill>
              </a:rPr>
              <a:t>ВЕРЕН ОТГОВОР: </a:t>
            </a:r>
            <a:r>
              <a:rPr lang="en-US" sz="2400" b="1" i="1" dirty="0" smtClean="0">
                <a:solidFill>
                  <a:srgbClr val="FF0000"/>
                </a:solidFill>
              </a:rPr>
              <a:t>  </a:t>
            </a:r>
            <a:r>
              <a:rPr lang="bg-BG" sz="2400" b="1" i="1" dirty="0" smtClean="0">
                <a:solidFill>
                  <a:srgbClr val="FF0000"/>
                </a:solidFill>
              </a:rPr>
              <a:t>Б</a:t>
            </a:r>
            <a:r>
              <a:rPr lang="en-US" sz="2400" b="1" i="1" dirty="0" smtClean="0">
                <a:solidFill>
                  <a:srgbClr val="FF0000"/>
                </a:solidFill>
              </a:rPr>
              <a:t>)</a:t>
            </a:r>
            <a:endParaRPr lang="bg-BG" sz="2400" b="1" i="1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sz="2400" b="1" i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500034" y="642918"/>
            <a:ext cx="8229600" cy="5967434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sz="2400" b="1" i="1" dirty="0" smtClean="0">
                <a:solidFill>
                  <a:srgbClr val="C00000"/>
                </a:solidFill>
              </a:rPr>
              <a:t>8</a:t>
            </a:r>
            <a:r>
              <a:rPr lang="bg-BG" sz="2400" b="1" i="1" dirty="0" smtClean="0">
                <a:solidFill>
                  <a:srgbClr val="C00000"/>
                </a:solidFill>
              </a:rPr>
              <a:t>. В творчеството на кой автор е представена родината в цялата й </a:t>
            </a:r>
            <a:r>
              <a:rPr lang="bg-BG" sz="2400" b="1" i="1" dirty="0" err="1" smtClean="0">
                <a:solidFill>
                  <a:srgbClr val="C00000"/>
                </a:solidFill>
              </a:rPr>
              <a:t>многоаспектност</a:t>
            </a:r>
            <a:r>
              <a:rPr lang="bg-BG" sz="2400" b="1" i="1" dirty="0" smtClean="0">
                <a:solidFill>
                  <a:srgbClr val="C00000"/>
                </a:solidFill>
              </a:rPr>
              <a:t> – история, природа, език?</a:t>
            </a:r>
          </a:p>
          <a:p>
            <a:pPr>
              <a:buNone/>
            </a:pPr>
            <a:r>
              <a:rPr lang="bg-BG" sz="2800" b="1" i="1" dirty="0" smtClean="0">
                <a:solidFill>
                  <a:srgbClr val="C00000"/>
                </a:solidFill>
              </a:rPr>
              <a:t>  </a:t>
            </a:r>
            <a:r>
              <a:rPr lang="bg-BG" sz="2400" b="1" i="1" dirty="0" smtClean="0">
                <a:solidFill>
                  <a:srgbClr val="C00000"/>
                </a:solidFill>
              </a:rPr>
              <a:t>А</a:t>
            </a:r>
            <a:r>
              <a:rPr lang="en-US" sz="2400" b="1" i="1" dirty="0" smtClean="0">
                <a:solidFill>
                  <a:srgbClr val="C00000"/>
                </a:solidFill>
              </a:rPr>
              <a:t>) </a:t>
            </a:r>
            <a:r>
              <a:rPr lang="bg-BG" sz="2400" b="1" i="1" dirty="0" smtClean="0">
                <a:solidFill>
                  <a:srgbClr val="C00000"/>
                </a:solidFill>
              </a:rPr>
              <a:t>Христо Ботев;          Б</a:t>
            </a:r>
            <a:r>
              <a:rPr lang="en-US" sz="2400" b="1" i="1" dirty="0" smtClean="0">
                <a:solidFill>
                  <a:srgbClr val="C00000"/>
                </a:solidFill>
              </a:rPr>
              <a:t>)</a:t>
            </a:r>
            <a:r>
              <a:rPr lang="bg-BG" sz="2400" b="1" i="1" dirty="0" smtClean="0">
                <a:solidFill>
                  <a:srgbClr val="C00000"/>
                </a:solidFill>
              </a:rPr>
              <a:t> Димитър Талев;</a:t>
            </a:r>
          </a:p>
          <a:p>
            <a:pPr>
              <a:buNone/>
            </a:pPr>
            <a:r>
              <a:rPr lang="bg-BG" sz="2400" b="1" i="1" dirty="0" smtClean="0">
                <a:solidFill>
                  <a:srgbClr val="C00000"/>
                </a:solidFill>
              </a:rPr>
              <a:t>  В</a:t>
            </a:r>
            <a:r>
              <a:rPr lang="en-US" sz="2400" b="1" i="1" dirty="0" smtClean="0">
                <a:solidFill>
                  <a:srgbClr val="C00000"/>
                </a:solidFill>
              </a:rPr>
              <a:t>) </a:t>
            </a:r>
            <a:r>
              <a:rPr lang="bg-BG" sz="2400" b="1" i="1" dirty="0" smtClean="0">
                <a:solidFill>
                  <a:srgbClr val="C00000"/>
                </a:solidFill>
              </a:rPr>
              <a:t>Иван Вазов;                  Г</a:t>
            </a:r>
            <a:r>
              <a:rPr lang="en-US" sz="2400" b="1" i="1" dirty="0" smtClean="0">
                <a:solidFill>
                  <a:srgbClr val="C00000"/>
                </a:solidFill>
              </a:rPr>
              <a:t>)</a:t>
            </a:r>
            <a:r>
              <a:rPr lang="bg-BG" sz="2400" b="1" i="1" dirty="0" smtClean="0">
                <a:solidFill>
                  <a:srgbClr val="C00000"/>
                </a:solidFill>
              </a:rPr>
              <a:t> Атанас Далчев.</a:t>
            </a:r>
          </a:p>
          <a:p>
            <a:pPr>
              <a:buNone/>
            </a:pPr>
            <a:endParaRPr lang="bg-BG" sz="2400" b="1" i="1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bg-BG" sz="2400" b="1" i="1" dirty="0" smtClean="0">
                <a:solidFill>
                  <a:srgbClr val="C00000"/>
                </a:solidFill>
              </a:rPr>
              <a:t>9. Запишете  правилните форми на думите, поставени в скоби.</a:t>
            </a:r>
          </a:p>
          <a:p>
            <a:pPr>
              <a:buNone/>
            </a:pPr>
            <a:r>
              <a:rPr lang="bg-BG" sz="2400" b="1" i="1" dirty="0" smtClean="0">
                <a:solidFill>
                  <a:srgbClr val="C00000"/>
                </a:solidFill>
              </a:rPr>
              <a:t>А</a:t>
            </a:r>
            <a:r>
              <a:rPr lang="en-US" sz="2400" b="1" i="1" dirty="0" smtClean="0">
                <a:solidFill>
                  <a:srgbClr val="C00000"/>
                </a:solidFill>
              </a:rPr>
              <a:t>)</a:t>
            </a:r>
            <a:r>
              <a:rPr lang="bg-BG" sz="2400" b="1" i="1" dirty="0" smtClean="0">
                <a:solidFill>
                  <a:srgbClr val="C00000"/>
                </a:solidFill>
              </a:rPr>
              <a:t> </a:t>
            </a:r>
            <a:r>
              <a:rPr lang="bg-BG" sz="2400" b="1" i="1" dirty="0" err="1" smtClean="0">
                <a:solidFill>
                  <a:srgbClr val="C00000"/>
                </a:solidFill>
              </a:rPr>
              <a:t>членувана</a:t>
            </a:r>
            <a:r>
              <a:rPr lang="bg-BG" sz="2400" b="1" i="1" dirty="0" smtClean="0">
                <a:solidFill>
                  <a:srgbClr val="C00000"/>
                </a:solidFill>
              </a:rPr>
              <a:t> форма</a:t>
            </a:r>
          </a:p>
          <a:p>
            <a:pPr>
              <a:buNone/>
            </a:pPr>
            <a:r>
              <a:rPr lang="en-US" sz="2400" b="1" i="1" dirty="0" smtClean="0">
                <a:solidFill>
                  <a:srgbClr val="C00000"/>
                </a:solidFill>
              </a:rPr>
              <a:t>(</a:t>
            </a:r>
            <a:r>
              <a:rPr lang="bg-BG" sz="2400" b="1" i="1" dirty="0" smtClean="0">
                <a:solidFill>
                  <a:srgbClr val="C00000"/>
                </a:solidFill>
              </a:rPr>
              <a:t>Пожарникар</a:t>
            </a:r>
            <a:r>
              <a:rPr lang="en-US" sz="2400" b="1" i="1" dirty="0" smtClean="0">
                <a:solidFill>
                  <a:srgbClr val="C00000"/>
                </a:solidFill>
              </a:rPr>
              <a:t>)</a:t>
            </a:r>
            <a:r>
              <a:rPr lang="bg-BG" sz="2400" b="1" i="1" dirty="0" smtClean="0">
                <a:solidFill>
                  <a:srgbClr val="C00000"/>
                </a:solidFill>
              </a:rPr>
              <a:t>  ми каза, че </a:t>
            </a:r>
            <a:r>
              <a:rPr lang="en-US" sz="2400" b="1" i="1" dirty="0" smtClean="0">
                <a:solidFill>
                  <a:srgbClr val="C00000"/>
                </a:solidFill>
              </a:rPr>
              <a:t>(</a:t>
            </a:r>
            <a:r>
              <a:rPr lang="bg-BG" sz="2400" b="1" i="1" dirty="0" smtClean="0">
                <a:solidFill>
                  <a:srgbClr val="C00000"/>
                </a:solidFill>
              </a:rPr>
              <a:t>огън</a:t>
            </a:r>
            <a:r>
              <a:rPr lang="en-US" sz="2400" b="1" i="1" dirty="0" smtClean="0">
                <a:solidFill>
                  <a:srgbClr val="C00000"/>
                </a:solidFill>
              </a:rPr>
              <a:t>) </a:t>
            </a:r>
            <a:r>
              <a:rPr lang="bg-BG" sz="2400" b="1" i="1" dirty="0" smtClean="0">
                <a:solidFill>
                  <a:srgbClr val="C00000"/>
                </a:solidFill>
              </a:rPr>
              <a:t>е запален от </a:t>
            </a:r>
            <a:r>
              <a:rPr lang="en-US" sz="2400" b="1" i="1" dirty="0" smtClean="0">
                <a:solidFill>
                  <a:srgbClr val="C00000"/>
                </a:solidFill>
              </a:rPr>
              <a:t>(</a:t>
            </a:r>
            <a:r>
              <a:rPr lang="bg-BG" sz="2400" b="1" i="1" dirty="0" smtClean="0">
                <a:solidFill>
                  <a:srgbClr val="C00000"/>
                </a:solidFill>
              </a:rPr>
              <a:t>човек</a:t>
            </a:r>
            <a:r>
              <a:rPr lang="en-US" sz="2400" b="1" i="1" dirty="0" smtClean="0">
                <a:solidFill>
                  <a:srgbClr val="C00000"/>
                </a:solidFill>
              </a:rPr>
              <a:t>) </a:t>
            </a:r>
            <a:r>
              <a:rPr lang="bg-BG" sz="2400" b="1" i="1" dirty="0" smtClean="0">
                <a:solidFill>
                  <a:srgbClr val="C00000"/>
                </a:solidFill>
              </a:rPr>
              <a:t> с шапката, който е хвърлил горяща цигара.</a:t>
            </a:r>
          </a:p>
          <a:p>
            <a:pPr>
              <a:buNone/>
            </a:pPr>
            <a:r>
              <a:rPr lang="bg-BG" sz="2400" b="1" i="1" dirty="0" smtClean="0">
                <a:solidFill>
                  <a:srgbClr val="C00000"/>
                </a:solidFill>
              </a:rPr>
              <a:t>Б</a:t>
            </a:r>
            <a:r>
              <a:rPr lang="en-US" sz="2400" b="1" i="1" dirty="0" smtClean="0">
                <a:solidFill>
                  <a:srgbClr val="C00000"/>
                </a:solidFill>
              </a:rPr>
              <a:t>) </a:t>
            </a:r>
            <a:r>
              <a:rPr lang="bg-BG" sz="2400" b="1" i="1" dirty="0" smtClean="0">
                <a:solidFill>
                  <a:srgbClr val="C00000"/>
                </a:solidFill>
              </a:rPr>
              <a:t>учтива форма</a:t>
            </a:r>
          </a:p>
          <a:p>
            <a:pPr>
              <a:buNone/>
            </a:pPr>
            <a:r>
              <a:rPr lang="bg-BG" sz="2400" b="1" i="1" dirty="0" smtClean="0">
                <a:solidFill>
                  <a:srgbClr val="C00000"/>
                </a:solidFill>
              </a:rPr>
              <a:t>Вие, госпожице, сте видимо </a:t>
            </a:r>
            <a:r>
              <a:rPr lang="en-US" sz="2400" b="1" i="1" dirty="0" smtClean="0">
                <a:solidFill>
                  <a:srgbClr val="C00000"/>
                </a:solidFill>
              </a:rPr>
              <a:t>(</a:t>
            </a:r>
            <a:r>
              <a:rPr lang="bg-BG" sz="2400" b="1" i="1" dirty="0" smtClean="0">
                <a:solidFill>
                  <a:srgbClr val="C00000"/>
                </a:solidFill>
              </a:rPr>
              <a:t>поласкан</a:t>
            </a:r>
            <a:r>
              <a:rPr lang="en-US" sz="2400" b="1" i="1" dirty="0" smtClean="0">
                <a:solidFill>
                  <a:srgbClr val="C00000"/>
                </a:solidFill>
              </a:rPr>
              <a:t>) </a:t>
            </a:r>
            <a:r>
              <a:rPr lang="bg-BG" sz="2400" b="1" i="1" dirty="0" smtClean="0">
                <a:solidFill>
                  <a:srgbClr val="C00000"/>
                </a:solidFill>
              </a:rPr>
              <a:t>от оказаното внимание, но бихте ли </a:t>
            </a:r>
            <a:r>
              <a:rPr lang="en-US" sz="2400" b="1" i="1" dirty="0" smtClean="0">
                <a:solidFill>
                  <a:srgbClr val="C00000"/>
                </a:solidFill>
              </a:rPr>
              <a:t>(</a:t>
            </a:r>
            <a:r>
              <a:rPr lang="bg-BG" sz="2400" b="1" i="1" dirty="0" smtClean="0">
                <a:solidFill>
                  <a:srgbClr val="C00000"/>
                </a:solidFill>
              </a:rPr>
              <a:t>потвърдил</a:t>
            </a:r>
            <a:r>
              <a:rPr lang="en-US" sz="2400" b="1" i="1" dirty="0" smtClean="0">
                <a:solidFill>
                  <a:srgbClr val="C00000"/>
                </a:solidFill>
              </a:rPr>
              <a:t>)</a:t>
            </a:r>
            <a:r>
              <a:rPr lang="bg-BG" sz="2400" b="1" i="1" dirty="0" smtClean="0">
                <a:solidFill>
                  <a:srgbClr val="C00000"/>
                </a:solidFill>
              </a:rPr>
              <a:t>, че ще </a:t>
            </a:r>
            <a:r>
              <a:rPr lang="en-US" sz="2400" b="1" i="1" dirty="0" smtClean="0">
                <a:solidFill>
                  <a:srgbClr val="C00000"/>
                </a:solidFill>
              </a:rPr>
              <a:t>(</a:t>
            </a:r>
            <a:r>
              <a:rPr lang="bg-BG" sz="2400" b="1" i="1" dirty="0" smtClean="0">
                <a:solidFill>
                  <a:srgbClr val="C00000"/>
                </a:solidFill>
              </a:rPr>
              <a:t>отговоря</a:t>
            </a:r>
            <a:r>
              <a:rPr lang="en-US" sz="2400" b="1" i="1" dirty="0" smtClean="0">
                <a:solidFill>
                  <a:srgbClr val="C00000"/>
                </a:solidFill>
              </a:rPr>
              <a:t>)</a:t>
            </a:r>
            <a:r>
              <a:rPr lang="bg-BG" sz="2400" b="1" i="1" dirty="0" smtClean="0">
                <a:solidFill>
                  <a:srgbClr val="C00000"/>
                </a:solidFill>
              </a:rPr>
              <a:t> подобаващо на нашите </a:t>
            </a:r>
            <a:r>
              <a:rPr lang="bg-BG" sz="2400" b="1" i="1" dirty="0" err="1" smtClean="0">
                <a:solidFill>
                  <a:srgbClr val="C00000"/>
                </a:solidFill>
              </a:rPr>
              <a:t>очеквания</a:t>
            </a:r>
            <a:r>
              <a:rPr lang="bg-BG" sz="2400" b="1" i="1" dirty="0" smtClean="0">
                <a:solidFill>
                  <a:srgbClr val="C00000"/>
                </a:solidFill>
              </a:rPr>
              <a:t>.</a:t>
            </a:r>
          </a:p>
          <a:p>
            <a:pPr>
              <a:buNone/>
            </a:pPr>
            <a:endParaRPr lang="en-US" sz="2800" b="1" i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269</TotalTime>
  <Words>1272</Words>
  <Application>Microsoft Office PowerPoint</Application>
  <PresentationFormat>Презентация на цял екран (4:3)</PresentationFormat>
  <Paragraphs>118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Заглавия на слайдовете</vt:lpstr>
      </vt:variant>
      <vt:variant>
        <vt:i4>18</vt:i4>
      </vt:variant>
    </vt:vector>
  </HeadingPairs>
  <TitlesOfParts>
    <vt:vector size="19" baseType="lpstr">
      <vt:lpstr>Поток</vt:lpstr>
      <vt:lpstr>ГОТОВИ ЗА МАТУРА</vt:lpstr>
      <vt:lpstr>1. В кой от редовете е допусната правописна грешка?            </vt:lpstr>
      <vt:lpstr>ВЕРЕН ОТГОВОР: 1 г) немАрлив;   2 в) по харесвам </vt:lpstr>
      <vt:lpstr>   </vt:lpstr>
      <vt:lpstr>   4. В кое изречение е допусната пунктуационна грешка? A) Защото е ясно, че стига да искаш, можеш.          </vt:lpstr>
      <vt:lpstr>5. В кое изречение е допусната лексикална грешка? 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Gaby</dc:creator>
  <cp:lastModifiedBy>Lenovo</cp:lastModifiedBy>
  <cp:revision>36</cp:revision>
  <dcterms:created xsi:type="dcterms:W3CDTF">2016-10-27T17:28:25Z</dcterms:created>
  <dcterms:modified xsi:type="dcterms:W3CDTF">2017-04-08T12:24:07Z</dcterms:modified>
</cp:coreProperties>
</file>