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540" autoAdjust="0"/>
  </p:normalViewPr>
  <p:slideViewPr>
    <p:cSldViewPr>
      <p:cViewPr>
        <p:scale>
          <a:sx n="76" d="100"/>
          <a:sy n="76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331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773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727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050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962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775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79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295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741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866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687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02AE-3DDE-4C84-9612-6F2B7B19BBBC}" type="datetimeFigureOut">
              <a:rPr lang="bg-BG" smtClean="0"/>
              <a:t>22.1.2018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656A-6FED-4E7B-80FA-56FEAB0313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61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132440" cy="3240360"/>
          </a:xfrm>
        </p:spPr>
        <p:txBody>
          <a:bodyPr>
            <a:normAutofit/>
          </a:bodyPr>
          <a:lstStyle/>
          <a:p>
            <a:r>
              <a:rPr lang="bg-BG" sz="6000" b="1" i="1" u="sng" dirty="0" smtClean="0">
                <a:solidFill>
                  <a:srgbClr val="00B050"/>
                </a:solidFill>
              </a:rPr>
              <a:t>Рецептите</a:t>
            </a:r>
            <a:r>
              <a:rPr lang="bg-BG" b="1" i="1" u="sng" dirty="0" smtClean="0">
                <a:solidFill>
                  <a:srgbClr val="00B050"/>
                </a:solidFill>
              </a:rPr>
              <a:t> </a:t>
            </a:r>
            <a:br>
              <a:rPr lang="bg-BG" b="1" i="1" u="sng" dirty="0" smtClean="0">
                <a:solidFill>
                  <a:srgbClr val="00B050"/>
                </a:solidFill>
              </a:rPr>
            </a:br>
            <a:r>
              <a:rPr lang="bg-BG" b="1" i="1" u="sng" dirty="0" smtClean="0">
                <a:solidFill>
                  <a:srgbClr val="00B050"/>
                </a:solidFill>
              </a:rPr>
              <a:t>на </a:t>
            </a:r>
            <a:br>
              <a:rPr lang="bg-BG" b="1" i="1" u="sng" dirty="0" smtClean="0">
                <a:solidFill>
                  <a:srgbClr val="00B050"/>
                </a:solidFill>
              </a:rPr>
            </a:br>
            <a:r>
              <a:rPr lang="bg-BG" sz="6000" b="1" i="1" u="sng" dirty="0" smtClean="0">
                <a:solidFill>
                  <a:srgbClr val="00B050"/>
                </a:solidFill>
              </a:rPr>
              <a:t>мама и баба</a:t>
            </a:r>
            <a:endParaRPr lang="bg-BG" sz="6000" b="1" i="1" u="sng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pPr algn="r"/>
            <a:r>
              <a:rPr lang="bg-BG" sz="5100" dirty="0" smtClean="0"/>
              <a:t>Направено от Иван Тотев </a:t>
            </a:r>
          </a:p>
          <a:p>
            <a:pPr algn="r"/>
            <a:r>
              <a:rPr lang="bg-BG" sz="5100" dirty="0" smtClean="0"/>
              <a:t>от 5 „Б“ клас</a:t>
            </a:r>
            <a:endParaRPr lang="bg-BG" sz="5100" dirty="0"/>
          </a:p>
        </p:txBody>
      </p:sp>
    </p:spTree>
    <p:extLst>
      <p:ext uri="{BB962C8B-B14F-4D97-AF65-F5344CB8AC3E}">
        <p14:creationId xmlns:p14="http://schemas.microsoft.com/office/powerpoint/2010/main" val="23287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3" y="188913"/>
            <a:ext cx="4356406" cy="3240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32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320480" cy="3240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924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9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5" y="188913"/>
            <a:ext cx="4320116" cy="33120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333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23320"/>
            <a:ext cx="4320480" cy="321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3320"/>
            <a:ext cx="4392488" cy="32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23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392488" cy="32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92488" cy="32403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56119"/>
            <a:ext cx="4392488" cy="3272882"/>
          </a:xfrm>
        </p:spPr>
        <p:txBody>
          <a:bodyPr>
            <a:noAutofit/>
          </a:bodyPr>
          <a:lstStyle/>
          <a:p>
            <a:r>
              <a:rPr lang="bg-BG" sz="3600" dirty="0" smtClean="0"/>
              <a:t>Разделяме тестото на 6 равни топки и една </a:t>
            </a:r>
            <a:r>
              <a:rPr lang="bg-BG" sz="3600" dirty="0" smtClean="0"/>
              <a:t>по-малка</a:t>
            </a:r>
            <a:r>
              <a:rPr lang="bg-BG" sz="3600" dirty="0" smtClean="0"/>
              <a:t>. Тя се използва за оформяне на питката.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99032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Разточваме корите </a:t>
            </a:r>
          </a:p>
          <a:p>
            <a:endParaRPr lang="bg-BG" sz="2000" dirty="0"/>
          </a:p>
          <a:p>
            <a:endParaRPr lang="bg-BG" sz="2000" dirty="0" smtClean="0"/>
          </a:p>
          <a:p>
            <a:endParaRPr lang="bg-BG" sz="2000" dirty="0"/>
          </a:p>
          <a:p>
            <a:endParaRPr lang="bg-BG" sz="2000" dirty="0" smtClean="0"/>
          </a:p>
          <a:p>
            <a:endParaRPr lang="bg-BG" sz="2000" dirty="0"/>
          </a:p>
          <a:p>
            <a:endParaRPr lang="bg-BG" sz="2000" dirty="0" smtClean="0"/>
          </a:p>
          <a:p>
            <a:endParaRPr lang="bg-BG" sz="2000" dirty="0"/>
          </a:p>
          <a:p>
            <a:endParaRPr lang="bg-BG" sz="2000" dirty="0" smtClean="0"/>
          </a:p>
          <a:p>
            <a:pPr marL="0" indent="0">
              <a:buNone/>
            </a:pPr>
            <a:r>
              <a:rPr lang="bg-BG" sz="2000" dirty="0" smtClean="0"/>
              <a:t>1-вият </a:t>
            </a:r>
            <a:r>
              <a:rPr lang="bg-BG" sz="2000" dirty="0" smtClean="0"/>
              <a:t>лист е </a:t>
            </a:r>
            <a:r>
              <a:rPr lang="bg-BG" sz="2000" dirty="0" smtClean="0"/>
              <a:t>готов,  </a:t>
            </a:r>
            <a:r>
              <a:rPr lang="bg-BG" sz="2000" dirty="0" smtClean="0"/>
              <a:t>разточен с дебелина 2 см.</a:t>
            </a:r>
            <a:endParaRPr lang="bg-BG" sz="1800" dirty="0" smtClean="0"/>
          </a:p>
          <a:p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446240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464496" cy="295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871296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6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bg-BG" sz="1800" dirty="0" smtClean="0"/>
              <a:t>Намазваме всеки лист с олио и поръсваме със самардала .</a:t>
            </a:r>
          </a:p>
          <a:p>
            <a:endParaRPr lang="bg-BG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320480" cy="3154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392488" cy="3154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03340"/>
            <a:ext cx="8712968" cy="30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70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Разрязваме така приготвеното тесто.</a:t>
            </a:r>
          </a:p>
          <a:p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482244" cy="316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56" y="620688"/>
            <a:ext cx="4374740" cy="31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482244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3789040"/>
            <a:ext cx="437741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66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Започва да се оформя питката цвете в тавата .</a:t>
            </a:r>
          </a:p>
          <a:p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482244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464496" cy="32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392488" cy="295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4644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8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913"/>
            <a:ext cx="4464496" cy="3240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518248" cy="331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924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3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Нашата питка е подредена и готова за втасване .</a:t>
            </a:r>
          </a:p>
          <a:p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71296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48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r>
              <a:rPr lang="bg-BG" sz="1800" dirty="0" smtClean="0"/>
              <a:t>Питката ни е готова втасала / да запълни тавата / нужен  е около час . Може да се намаже с жълтък и се поръсва със сусам .</a:t>
            </a:r>
            <a:endParaRPr lang="bg-BG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0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u="sng" dirty="0" smtClean="0">
                <a:solidFill>
                  <a:srgbClr val="0070C0"/>
                </a:solidFill>
              </a:rPr>
              <a:t>Увод</a:t>
            </a:r>
            <a:r>
              <a:rPr lang="bg-BG" dirty="0" smtClean="0"/>
              <a:t>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Хлябът или по-скоро питките са един от символите на българската трапеза.Традиционната българска питка носи кулинарни традиции и е използвана през вековете за различни обреди и обичаи.Тя е символ на българското гостоприемство и на домашното огнище.Да посрещнеш някого с хляб /питка/ означава добронамереност и споделяне.За различните празници в България всяко домакинство приготвя и украсява хляба /питката/ според празника.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058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/>
          </a:bodyPr>
          <a:lstStyle/>
          <a:p>
            <a:r>
              <a:rPr lang="bg-BG" sz="1800" dirty="0" smtClean="0"/>
              <a:t>И в печката за около 35 мин. . На 180 градуса .</a:t>
            </a:r>
            <a:endParaRPr lang="bg-BG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96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И нашата питка е готова.</a:t>
            </a:r>
          </a:p>
          <a:p>
            <a:endParaRPr lang="bg-BG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1"/>
            <a:ext cx="7541539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97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b="1" i="1" u="sng" dirty="0" smtClean="0">
                <a:solidFill>
                  <a:srgbClr val="FFC000"/>
                </a:solidFill>
              </a:rPr>
              <a:t>Заключение</a:t>
            </a:r>
            <a:endParaRPr lang="bg-BG" sz="5400" b="1" i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По стар български обичай на масата не се сяда без питка /хляб/ . </a:t>
            </a:r>
            <a:r>
              <a:rPr lang="ru-RU" sz="2400" dirty="0" smtClean="0"/>
              <a:t>Приготвянето и консумирането на питка в бита на българите е една характерна черта от националната му идентичност, съхранена и предавана като наследство през поколенията.Една стара поговорка гласи :</a:t>
            </a:r>
          </a:p>
          <a:p>
            <a:r>
              <a:rPr lang="bg-BG" sz="2400" dirty="0" smtClean="0"/>
              <a:t>„ Никой не е по голям от хляба на масата.“</a:t>
            </a:r>
          </a:p>
          <a:p>
            <a:pPr algn="ctr"/>
            <a:r>
              <a:rPr lang="bg-BG" sz="4000" b="1" i="1" u="sng" dirty="0" smtClean="0">
                <a:solidFill>
                  <a:srgbClr val="FF0000"/>
                </a:solidFill>
              </a:rPr>
              <a:t>БЛАГОДАРЯ ЗА ВНИМАНИЕТО !!!</a:t>
            </a:r>
          </a:p>
          <a:p>
            <a:pPr marL="0" indent="0" algn="ctr">
              <a:buNone/>
            </a:pPr>
            <a:r>
              <a:rPr lang="bg-BG" sz="4000" b="1" i="1" u="sng" dirty="0" smtClean="0">
                <a:solidFill>
                  <a:srgbClr val="FF0000"/>
                </a:solidFill>
              </a:rPr>
              <a:t>ДА ВИ Е СЛАДКО !!!</a:t>
            </a:r>
            <a:endParaRPr lang="bg-BG" sz="4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6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85000" lnSpcReduction="10000"/>
          </a:bodyPr>
          <a:lstStyle/>
          <a:p>
            <a:r>
              <a:rPr lang="bg-BG" sz="3300" dirty="0" smtClean="0"/>
              <a:t>Най-разпространена и позната за трапезата на българина си остава традиционната българска питка.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r>
              <a:rPr lang="bg-BG" sz="3300" dirty="0" smtClean="0"/>
              <a:t>От древни времена приготовлението </a:t>
            </a:r>
            <a:r>
              <a:rPr lang="bg-BG" sz="3300" dirty="0"/>
              <a:t>и</a:t>
            </a:r>
            <a:r>
              <a:rPr lang="bg-BG" sz="3300" dirty="0" smtClean="0"/>
              <a:t> </a:t>
            </a:r>
            <a:r>
              <a:rPr lang="bg-BG" sz="3300" dirty="0" smtClean="0"/>
              <a:t>започва сутрин рано от жените в семейството.Замесват питката-хлябът за обяд и след това започват да приготвят гозбите за деня.Според вярванията на нашия народ хлябът /питката/ е „душа“.В някой райони на България на топлата погача /питка/ и казват „душица“.Във връзка с това вярване се е запазила традицията хлябът да се разчупва</a:t>
            </a:r>
            <a:r>
              <a:rPr lang="bg-BG" sz="3300" dirty="0" smtClean="0"/>
              <a:t>, а </a:t>
            </a:r>
            <a:r>
              <a:rPr lang="bg-BG" sz="3300" dirty="0" smtClean="0"/>
              <a:t>не да се реже или боде.</a:t>
            </a:r>
            <a:endParaRPr lang="bg-BG" sz="3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3924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77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336704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Поверието гласи, че </a:t>
            </a:r>
            <a:r>
              <a:rPr lang="bg-BG" dirty="0" smtClean="0"/>
              <a:t>топлият </a:t>
            </a:r>
            <a:r>
              <a:rPr lang="bg-BG" dirty="0" smtClean="0"/>
              <a:t>хляб е опасен заради одухотвереността си, </a:t>
            </a:r>
            <a:r>
              <a:rPr lang="bg-BG" dirty="0" smtClean="0"/>
              <a:t>затова </a:t>
            </a:r>
            <a:r>
              <a:rPr lang="bg-BG" dirty="0" smtClean="0"/>
              <a:t>се казва, че: „Хлябът /питката/ първо трябва да си обиколи нивата“.Това означава, че след като се изпече хлябът/питката/ трябва да престои няколко минути завит с кърпа за да почине.В българаската кухня има различни видове погачи/питки/:</a:t>
            </a:r>
          </a:p>
          <a:p>
            <a:r>
              <a:rPr lang="bg-BG" dirty="0" smtClean="0"/>
              <a:t>-сладки погачи-питки с мед които се приготвят за сватба, новородено, дете което прохожда.</a:t>
            </a:r>
          </a:p>
          <a:p>
            <a:r>
              <a:rPr lang="bg-BG" dirty="0" smtClean="0"/>
              <a:t>-солени погачи-приготвят се </a:t>
            </a:r>
            <a:r>
              <a:rPr lang="bg-BG" dirty="0" smtClean="0"/>
              <a:t>най-вече </a:t>
            </a:r>
            <a:r>
              <a:rPr lang="bg-BG" dirty="0" smtClean="0"/>
              <a:t>за българските светли празници като Бъдни вечер, Коледа, </a:t>
            </a:r>
            <a:r>
              <a:rPr lang="bg-BG" dirty="0" smtClean="0"/>
              <a:t>Заговезни, </a:t>
            </a:r>
            <a:r>
              <a:rPr lang="bg-BG" dirty="0" smtClean="0"/>
              <a:t>а също така и </a:t>
            </a:r>
            <a:r>
              <a:rPr lang="bg-BG" dirty="0" smtClean="0"/>
              <a:t>Имените </a:t>
            </a:r>
            <a:r>
              <a:rPr lang="bg-BG" dirty="0" smtClean="0"/>
              <a:t>дни.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9244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445624" cy="6336704"/>
          </a:xfrm>
        </p:spPr>
        <p:txBody>
          <a:bodyPr/>
          <a:lstStyle/>
          <a:p>
            <a:pPr algn="ctr"/>
            <a:r>
              <a:rPr lang="bg-BG" sz="4800" b="1" i="1" u="sng" dirty="0" smtClean="0">
                <a:solidFill>
                  <a:srgbClr val="FF0000"/>
                </a:solidFill>
              </a:rPr>
              <a:t>Изложение</a:t>
            </a:r>
            <a:r>
              <a:rPr lang="bg-BG" dirty="0" smtClean="0"/>
              <a:t>:</a:t>
            </a:r>
          </a:p>
          <a:p>
            <a:r>
              <a:rPr lang="bg-BG" sz="2800" dirty="0" smtClean="0"/>
              <a:t>Сега ще ви представя рецепта за погача/питка/ със „самардала“ която по късно ще опитате на вкус</a:t>
            </a:r>
            <a:r>
              <a:rPr lang="bg-BG" sz="2800" dirty="0" smtClean="0"/>
              <a:t>. Мама </a:t>
            </a:r>
            <a:r>
              <a:rPr lang="bg-BG" sz="2800" dirty="0" smtClean="0"/>
              <a:t>и баба винаги я приготвят на празници, а дори и без повод.Тази погача /питка/ е обичайна за </a:t>
            </a:r>
            <a:r>
              <a:rPr lang="bg-BG" sz="2800" dirty="0" smtClean="0"/>
              <a:t>Сливенска </a:t>
            </a:r>
            <a:r>
              <a:rPr lang="bg-BG" sz="2800" dirty="0" smtClean="0"/>
              <a:t>област, защото билката самардала </a:t>
            </a:r>
            <a:r>
              <a:rPr lang="bg-BG" dirty="0" smtClean="0"/>
              <a:t>се </a:t>
            </a:r>
            <a:r>
              <a:rPr lang="bg-BG" sz="2800" dirty="0" smtClean="0"/>
              <a:t>намира само в Сливенския Балкан</a:t>
            </a:r>
            <a:r>
              <a:rPr lang="bg-BG" dirty="0" smtClean="0"/>
              <a:t>.</a:t>
            </a:r>
            <a:endParaRPr lang="bg-BG" dirty="0"/>
          </a:p>
          <a:p>
            <a:endParaRPr lang="bg-B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789040"/>
            <a:ext cx="375530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3799114"/>
            <a:ext cx="4103913" cy="243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28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Необходими продукти</a:t>
            </a:r>
          </a:p>
          <a:p>
            <a:r>
              <a:rPr lang="bg-BG" sz="2000" dirty="0" smtClean="0"/>
              <a:t>4 яйца /оставя се един жълтък за намазване отгоре/</a:t>
            </a:r>
          </a:p>
          <a:p>
            <a:r>
              <a:rPr lang="bg-BG" sz="2000" dirty="0" smtClean="0"/>
              <a:t>1 супена лъжица сол</a:t>
            </a:r>
          </a:p>
          <a:p>
            <a:r>
              <a:rPr lang="bg-BG" sz="2000" dirty="0" smtClean="0"/>
              <a:t>3 / 4 супени лъжици олио</a:t>
            </a:r>
          </a:p>
          <a:p>
            <a:r>
              <a:rPr lang="bg-BG" sz="2000" dirty="0" smtClean="0"/>
              <a:t>250 грама лимонада </a:t>
            </a:r>
          </a:p>
          <a:p>
            <a:r>
              <a:rPr lang="bg-BG" sz="2000" dirty="0" smtClean="0"/>
              <a:t>3 / 4 супени лъжици кисело мляко</a:t>
            </a:r>
          </a:p>
          <a:p>
            <a:r>
              <a:rPr lang="bg-BG" sz="2000" dirty="0" smtClean="0"/>
              <a:t>350 мл. Топла вода </a:t>
            </a:r>
          </a:p>
          <a:p>
            <a:r>
              <a:rPr lang="bg-BG" sz="2400" dirty="0" smtClean="0"/>
              <a:t> </a:t>
            </a:r>
            <a:r>
              <a:rPr lang="bg-BG" sz="2000" dirty="0" smtClean="0"/>
              <a:t>1 супена лъжица захар</a:t>
            </a:r>
            <a:endParaRPr lang="bg-BG" sz="2000" dirty="0"/>
          </a:p>
          <a:p>
            <a:r>
              <a:rPr lang="bg-BG" sz="2000" dirty="0" smtClean="0"/>
              <a:t>1 кубче мая за хляб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717032"/>
            <a:ext cx="806489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63134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/>
          <a:lstStyle/>
          <a:p>
            <a:r>
              <a:rPr lang="bg-BG" sz="2000" dirty="0" smtClean="0"/>
              <a:t>Начин на приготвяне</a:t>
            </a:r>
          </a:p>
          <a:p>
            <a:r>
              <a:rPr lang="bg-BG" sz="2000" dirty="0" smtClean="0"/>
              <a:t>Смесваме продуктите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536504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960440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4536504" cy="3024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9604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9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Смесваме продуктите</a:t>
            </a:r>
          </a:p>
          <a:p>
            <a:endParaRPr lang="bg-BG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428492" cy="3118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464496" cy="3118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9344"/>
            <a:ext cx="4320480" cy="3002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39344"/>
            <a:ext cx="4464496" cy="3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9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320480" cy="331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92488" cy="331236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88641"/>
            <a:ext cx="4320480" cy="3240360"/>
          </a:xfrm>
        </p:spPr>
        <p:txBody>
          <a:bodyPr>
            <a:normAutofit/>
          </a:bodyPr>
          <a:lstStyle/>
          <a:p>
            <a:r>
              <a:rPr lang="bg-BG" dirty="0" smtClean="0"/>
              <a:t>Започваме да замесваме тестото. Меси се до </a:t>
            </a:r>
            <a:r>
              <a:rPr lang="bg-BG" dirty="0" smtClean="0"/>
              <a:t>момента, </a:t>
            </a:r>
            <a:r>
              <a:rPr lang="bg-BG" dirty="0" smtClean="0"/>
              <a:t>в който спре да залепва за ръцете 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5330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565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Рецептите  на  мама и баба</vt:lpstr>
      <vt:lpstr>Увод: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Рецептите  на  мама и баба</dc:title>
  <dc:creator>Yordanka</dc:creator>
  <cp:lastModifiedBy>Потребител на Windows</cp:lastModifiedBy>
  <cp:revision>25</cp:revision>
  <dcterms:created xsi:type="dcterms:W3CDTF">2018-01-21T09:11:39Z</dcterms:created>
  <dcterms:modified xsi:type="dcterms:W3CDTF">2018-01-22T19:20:06Z</dcterms:modified>
</cp:coreProperties>
</file>