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9"/>
  </p:notesMasterIdLst>
  <p:sldIdLst>
    <p:sldId id="256" r:id="rId2"/>
    <p:sldId id="274" r:id="rId3"/>
    <p:sldId id="267" r:id="rId4"/>
    <p:sldId id="270" r:id="rId5"/>
    <p:sldId id="272" r:id="rId6"/>
    <p:sldId id="273" r:id="rId7"/>
    <p:sldId id="27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680CE-0E0F-4EB8-9375-B41E8681D2E7}" type="datetimeFigureOut">
              <a:rPr lang="en-US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A2E41-C5B8-4866-ACE7-4BF86FAC71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A2E41-C5B8-4866-ACE7-4BF86FAC71B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0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A2E41-C5B8-4866-ACE7-4BF86FAC71B7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A2E41-C5B8-4866-ACE7-4BF86FAC71B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A2E41-C5B8-4866-ACE7-4BF86FAC71B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6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A2E41-C5B8-4866-ACE7-4BF86FAC71B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3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5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3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1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145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5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3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8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3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3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5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8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0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1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4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6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59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922" y="540913"/>
            <a:ext cx="10560675" cy="2112135"/>
          </a:xfrm>
        </p:spPr>
        <p:txBody>
          <a:bodyPr/>
          <a:lstStyle/>
          <a:p>
            <a:r>
              <a:rPr lang="bg-BG" sz="6000" dirty="0" smtClean="0"/>
              <a:t>     </a:t>
            </a:r>
            <a:r>
              <a:rPr lang="en-US" sz="4400" dirty="0" err="1" smtClean="0"/>
              <a:t>Спортът</a:t>
            </a:r>
            <a:r>
              <a:rPr lang="en-US" sz="4400" dirty="0" smtClean="0"/>
              <a:t> </a:t>
            </a:r>
            <a:r>
              <a:rPr lang="en-US" sz="4400" dirty="0" err="1"/>
              <a:t>като</a:t>
            </a:r>
            <a:r>
              <a:rPr lang="en-US" sz="4400" dirty="0"/>
              <a:t> </a:t>
            </a:r>
            <a:r>
              <a:rPr lang="bg-BG" sz="4400" dirty="0" smtClean="0"/>
              <a:t>п</a:t>
            </a:r>
            <a:r>
              <a:rPr lang="en-US" sz="4400" dirty="0" err="1" smtClean="0"/>
              <a:t>рофесия</a:t>
            </a:r>
            <a:r>
              <a:rPr lang="bg-BG" sz="4400" dirty="0" smtClean="0"/>
              <a:t> </a:t>
            </a:r>
            <a:br>
              <a:rPr lang="bg-BG" sz="4400" dirty="0" smtClean="0"/>
            </a:br>
            <a:r>
              <a:rPr lang="bg-BG" sz="4400" dirty="0" smtClean="0"/>
              <a:t>Спортът е моята бъдеща професия</a:t>
            </a:r>
            <a:br>
              <a:rPr lang="bg-BG" sz="4400" dirty="0" smtClean="0"/>
            </a:br>
            <a:r>
              <a:rPr lang="bg-BG" sz="4400" dirty="0" smtClean="0"/>
              <a:t>  </a:t>
            </a:r>
            <a:r>
              <a:rPr lang="bg-BG" sz="2400" dirty="0" smtClean="0"/>
              <a:t>Два проекта на Спортно училище „Димитър </a:t>
            </a:r>
            <a:r>
              <a:rPr lang="bg-BG" sz="2400" dirty="0" err="1" smtClean="0"/>
              <a:t>Рохов</a:t>
            </a:r>
            <a:r>
              <a:rPr lang="bg-BG" sz="2400" dirty="0" smtClean="0"/>
              <a:t>“ - Сливен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5922" y="2871988"/>
            <a:ext cx="10225823" cy="398601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bg-BG" sz="6400" b="1" dirty="0" smtClean="0">
                <a:latin typeface="+mn-lt"/>
              </a:rPr>
              <a:t>      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практиките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по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професията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"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Помощник-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треньор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"  по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джудо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,  футбол и лека атлетика се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проведоха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с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участието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на 40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ученици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през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учебната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2015 – 2016 г. В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партньорски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организации в гр.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Острава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– Чехия и в гр.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Скочов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-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Полша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just"/>
            <a:endParaRPr lang="ru-RU" sz="6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64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практиките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по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професията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"Помощник-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треньор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" по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джудо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Самбо,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футбол и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Борба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се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проведоха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с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участието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на 30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ученици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през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учебната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2016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2017 г. В гр. Канет де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Беренгер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– Испания и в гр.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Варезе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- Италия </a:t>
            </a:r>
          </a:p>
          <a:p>
            <a:pPr algn="ctr"/>
            <a:endParaRPr lang="ru-RU" sz="6400" dirty="0">
              <a:solidFill>
                <a:schemeClr val="tx1"/>
              </a:solidFill>
              <a:latin typeface="+mn-lt"/>
            </a:endParaRPr>
          </a:p>
          <a:p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Обучението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се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осъществи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в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два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модула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: «Помощник-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треньор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подрастващи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до 15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години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»  и «Помощник-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треньор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» 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6400" dirty="0" err="1">
                <a:solidFill>
                  <a:schemeClr val="tx1"/>
                </a:solidFill>
                <a:latin typeface="+mn-lt"/>
              </a:rPr>
              <a:t>деца</a:t>
            </a:r>
            <a:r>
              <a:rPr lang="ru-RU" sz="6400" dirty="0">
                <a:solidFill>
                  <a:schemeClr val="tx1"/>
                </a:solidFill>
                <a:latin typeface="+mn-lt"/>
              </a:rPr>
              <a:t> до 10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години</a:t>
            </a:r>
            <a:r>
              <a:rPr lang="ru-RU" sz="490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ctr"/>
            <a:endParaRPr lang="ru-RU" sz="3500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Беше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осъществено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обучение по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езиците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на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партньорските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страни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и по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Английски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език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по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професията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Практиките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бяха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допълнени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с богата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културна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6400" dirty="0" err="1" smtClean="0">
                <a:solidFill>
                  <a:schemeClr val="tx1"/>
                </a:solidFill>
                <a:latin typeface="+mn-lt"/>
              </a:rPr>
              <a:t>програма</a:t>
            </a:r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 </a:t>
            </a:r>
            <a:endParaRPr lang="ru-RU" sz="6400" dirty="0">
              <a:solidFill>
                <a:schemeClr val="tx1"/>
              </a:solidFill>
              <a:latin typeface="+mn-lt"/>
            </a:endParaRPr>
          </a:p>
          <a:p>
            <a:r>
              <a:rPr lang="ru-RU" sz="6400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sz="6400" dirty="0">
              <a:solidFill>
                <a:schemeClr val="tx1"/>
              </a:solidFill>
              <a:latin typeface="+mn-lt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bg-BG" dirty="0" smtClean="0">
                <a:latin typeface="+mn-lt"/>
              </a:rPr>
              <a:t>              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logo_proek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0" y="235739"/>
            <a:ext cx="1700012" cy="16969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D:\KA1-2016\Нова папка-документи по проект Еразъм-януари\zna4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" y="2176529"/>
            <a:ext cx="1780638" cy="17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29446" y="298171"/>
            <a:ext cx="9404723" cy="1400530"/>
          </a:xfrm>
        </p:spPr>
        <p:txBody>
          <a:bodyPr/>
          <a:lstStyle/>
          <a:p>
            <a:r>
              <a:rPr lang="bg-BG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Подготвителни дейности</a:t>
            </a:r>
            <a:endParaRPr lang="bg-BG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16946" y="1460491"/>
            <a:ext cx="2876260" cy="3910000"/>
          </a:xfrm>
        </p:spPr>
        <p:txBody>
          <a:bodyPr>
            <a:normAutofit fontScale="85000" lnSpcReduction="20000"/>
          </a:bodyPr>
          <a:lstStyle/>
          <a:p>
            <a:r>
              <a:rPr lang="bg-BG" dirty="0" smtClean="0"/>
              <a:t>Желаещите да участват в проекта преминаха през предварителна селекция и обучение по: </a:t>
            </a:r>
          </a:p>
          <a:p>
            <a:r>
              <a:rPr lang="bg-BG" dirty="0" smtClean="0"/>
              <a:t>адаптивна и културна подготовка</a:t>
            </a:r>
          </a:p>
          <a:p>
            <a:r>
              <a:rPr lang="bg-BG" dirty="0" smtClean="0"/>
              <a:t>спортно-педагогическа специализация по отделните спортове</a:t>
            </a:r>
          </a:p>
          <a:p>
            <a:r>
              <a:rPr lang="bg-BG" dirty="0" smtClean="0"/>
              <a:t>английски език по професията и език на приемащата страна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61" y="1023869"/>
            <a:ext cx="3807852" cy="285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3" y="1023869"/>
            <a:ext cx="3807851" cy="285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61" y="3734872"/>
            <a:ext cx="3807852" cy="285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4" y="3734872"/>
            <a:ext cx="3807851" cy="285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375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3" y="326438"/>
            <a:ext cx="4765183" cy="1400530"/>
          </a:xfrm>
        </p:spPr>
        <p:txBody>
          <a:bodyPr/>
          <a:lstStyle/>
          <a:p>
            <a:r>
              <a:rPr lang="az-Cyrl-AZ" sz="3200" dirty="0" smtClean="0">
                <a:solidFill>
                  <a:srgbClr val="CDE584"/>
                </a:solidFill>
                <a:latin typeface="Century Gothic" charset="0"/>
              </a:rPr>
              <a:t>  Спортна </a:t>
            </a:r>
            <a:r>
              <a:rPr lang="az-Cyrl-AZ" sz="3200" dirty="0">
                <a:solidFill>
                  <a:srgbClr val="CDE584"/>
                </a:solidFill>
                <a:latin typeface="Century Gothic" charset="0"/>
              </a:rPr>
              <a:t>педагогика</a:t>
            </a:r>
            <a:endParaRPr lang="en-US" sz="3200" dirty="0">
              <a:solidFill>
                <a:srgbClr val="CDE584"/>
              </a:solidFill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08" y="1460091"/>
            <a:ext cx="4005330" cy="47283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dirty="0" smtClean="0"/>
              <a:t>Най-интересни бяха занятията</a:t>
            </a:r>
            <a:r>
              <a:rPr lang="en-US" dirty="0" smtClean="0"/>
              <a:t> </a:t>
            </a:r>
            <a:r>
              <a:rPr lang="en-US" dirty="0"/>
              <a:t>по </a:t>
            </a:r>
            <a:r>
              <a:rPr lang="en-US" dirty="0" err="1"/>
              <a:t>спортна</a:t>
            </a:r>
            <a:r>
              <a:rPr lang="en-US" dirty="0"/>
              <a:t> </a:t>
            </a:r>
            <a:r>
              <a:rPr lang="en-US" dirty="0" err="1" smtClean="0"/>
              <a:t>педагогика</a:t>
            </a:r>
            <a:r>
              <a:rPr lang="bg-BG" dirty="0" smtClean="0"/>
              <a:t>. Чуждестранните лектори</a:t>
            </a:r>
            <a:r>
              <a:rPr lang="en-US" dirty="0" smtClean="0"/>
              <a:t> </a:t>
            </a:r>
            <a:r>
              <a:rPr lang="bg-BG" dirty="0" smtClean="0"/>
              <a:t> акцентираха  върху</a:t>
            </a:r>
            <a:r>
              <a:rPr lang="en-US" dirty="0" smtClean="0"/>
              <a:t> </a:t>
            </a:r>
            <a:r>
              <a:rPr lang="en-US" dirty="0"/>
              <a:t>голямата отговорност на треньора и помощник-трньора по време на работа с </a:t>
            </a:r>
            <a:r>
              <a:rPr lang="en-US" dirty="0" err="1" smtClean="0"/>
              <a:t>деца</a:t>
            </a:r>
            <a:r>
              <a:rPr lang="bg-BG" dirty="0" smtClean="0"/>
              <a:t>та до 10 години</a:t>
            </a:r>
            <a:r>
              <a:rPr lang="en-US" dirty="0" smtClean="0"/>
              <a:t>. </a:t>
            </a:r>
            <a:r>
              <a:rPr lang="bg-BG" dirty="0" smtClean="0"/>
              <a:t>Бяха</a:t>
            </a:r>
            <a:r>
              <a:rPr lang="en-US" dirty="0" smtClean="0"/>
              <a:t> </a:t>
            </a:r>
            <a:r>
              <a:rPr lang="en-US" dirty="0" err="1" smtClean="0"/>
              <a:t>представ</a:t>
            </a:r>
            <a:r>
              <a:rPr lang="bg-BG" dirty="0" err="1" smtClean="0"/>
              <a:t>ени</a:t>
            </a:r>
            <a:r>
              <a:rPr lang="en-US" dirty="0" smtClean="0"/>
              <a:t> </a:t>
            </a:r>
            <a:r>
              <a:rPr lang="en-US" dirty="0"/>
              <a:t>различни игрови методи, използвани при тренировките с най-малките.</a:t>
            </a:r>
          </a:p>
        </p:txBody>
      </p:sp>
      <p:pic>
        <p:nvPicPr>
          <p:cNvPr id="4" name="Picture 3" descr="IMG_03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68" y="672214"/>
            <a:ext cx="3394087" cy="254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04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827" y="559886"/>
            <a:ext cx="3389321" cy="254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3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922" y="4309455"/>
            <a:ext cx="3190078" cy="239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KA1\KA1dokumenti\CD-KA1.2015\spodeljane na rezultaty\tabla v uchiliste i v sportnite zali\tablo.PL\IMG_40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53" y="3218890"/>
            <a:ext cx="4454269" cy="29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0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48727"/>
            <a:ext cx="9404723" cy="1400530"/>
          </a:xfrm>
        </p:spPr>
        <p:txBody>
          <a:bodyPr/>
          <a:lstStyle/>
          <a:p>
            <a:r>
              <a:rPr lang="bg-BG" sz="2800" dirty="0" smtClean="0">
                <a:solidFill>
                  <a:srgbClr val="CDE584"/>
                </a:solidFill>
                <a:latin typeface="Century Gothic" charset="0"/>
              </a:rPr>
              <a:t>     </a:t>
            </a:r>
            <a:r>
              <a:rPr lang="en-US" sz="2800" dirty="0" err="1" smtClean="0">
                <a:solidFill>
                  <a:srgbClr val="CDE584"/>
                </a:solidFill>
                <a:latin typeface="Century Gothic" charset="0"/>
              </a:rPr>
              <a:t>Организиране</a:t>
            </a:r>
            <a:r>
              <a:rPr lang="en-US" sz="2800" dirty="0" smtClean="0">
                <a:solidFill>
                  <a:srgbClr val="CDE584"/>
                </a:solidFill>
                <a:latin typeface="Century Gothic" charset="0"/>
              </a:rPr>
              <a:t> </a:t>
            </a:r>
            <a:r>
              <a:rPr lang="en-US" sz="2800" dirty="0">
                <a:solidFill>
                  <a:srgbClr val="CDE584"/>
                </a:solidFill>
                <a:latin typeface="Century Gothic" charset="0"/>
              </a:rPr>
              <a:t>и провеждане на състезание </a:t>
            </a:r>
            <a:r>
              <a:rPr lang="en-US" sz="2800" dirty="0" err="1">
                <a:solidFill>
                  <a:srgbClr val="CDE584"/>
                </a:solidFill>
                <a:latin typeface="Century Gothic" charset="0"/>
              </a:rPr>
              <a:t>по</a:t>
            </a:r>
            <a:r>
              <a:rPr lang="en-US" sz="2800" dirty="0">
                <a:solidFill>
                  <a:srgbClr val="CDE584"/>
                </a:solidFill>
                <a:latin typeface="Century Gothic" charset="0"/>
              </a:rPr>
              <a:t> </a:t>
            </a:r>
            <a:r>
              <a:rPr lang="bg-BG" sz="2800" dirty="0" smtClean="0">
                <a:solidFill>
                  <a:srgbClr val="CDE584"/>
                </a:solidFill>
                <a:latin typeface="Century Gothic" charset="0"/>
              </a:rPr>
              <a:t>                  </a:t>
            </a:r>
            <a:br>
              <a:rPr lang="bg-BG" sz="2800" dirty="0" smtClean="0">
                <a:solidFill>
                  <a:srgbClr val="CDE584"/>
                </a:solidFill>
                <a:latin typeface="Century Gothic" charset="0"/>
              </a:rPr>
            </a:br>
            <a:r>
              <a:rPr lang="bg-BG" sz="2800" dirty="0">
                <a:solidFill>
                  <a:srgbClr val="CDE584"/>
                </a:solidFill>
                <a:latin typeface="Century Gothic" charset="0"/>
              </a:rPr>
              <a:t> </a:t>
            </a:r>
            <a:r>
              <a:rPr lang="bg-BG" sz="2800" dirty="0" smtClean="0">
                <a:solidFill>
                  <a:srgbClr val="CDE584"/>
                </a:solidFill>
                <a:latin typeface="Century Gothic" charset="0"/>
              </a:rPr>
              <a:t>                </a:t>
            </a:r>
            <a:r>
              <a:rPr lang="en-US" sz="2800" dirty="0" err="1" smtClean="0">
                <a:solidFill>
                  <a:srgbClr val="CDE584"/>
                </a:solidFill>
                <a:latin typeface="Century Gothic" charset="0"/>
              </a:rPr>
              <a:t>джудо</a:t>
            </a:r>
            <a:r>
              <a:rPr lang="en-US" sz="2800" dirty="0" smtClean="0">
                <a:solidFill>
                  <a:srgbClr val="CDE584"/>
                </a:solidFill>
                <a:latin typeface="Century Gothic" charset="0"/>
              </a:rPr>
              <a:t> </a:t>
            </a:r>
            <a:r>
              <a:rPr lang="en-US" sz="2800" dirty="0">
                <a:solidFill>
                  <a:srgbClr val="CDE584"/>
                </a:solidFill>
                <a:latin typeface="Century Gothic" charset="0"/>
              </a:rPr>
              <a:t>за деца до 10 години</a:t>
            </a:r>
            <a:r>
              <a:rPr lang="en-US" dirty="0">
                <a:solidFill>
                  <a:srgbClr val="F2F2F2"/>
                </a:solidFill>
                <a:latin typeface="Century Gothic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9615" y="1585800"/>
            <a:ext cx="3695010" cy="49519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Участниците трябваше да изготвят </a:t>
            </a:r>
            <a:r>
              <a:rPr lang="en-US" dirty="0" err="1"/>
              <a:t>цялостен</a:t>
            </a:r>
            <a:r>
              <a:rPr lang="en-US" dirty="0"/>
              <a:t> </a:t>
            </a:r>
            <a:r>
              <a:rPr lang="en-US" dirty="0" err="1" smtClean="0"/>
              <a:t>план</a:t>
            </a:r>
            <a:r>
              <a:rPr lang="en-US" dirty="0" smtClean="0"/>
              <a:t>-</a:t>
            </a:r>
            <a:r>
              <a:rPr lang="bg-BG" dirty="0" smtClean="0"/>
              <a:t>конспект</a:t>
            </a:r>
            <a:r>
              <a:rPr lang="en-US" dirty="0" smtClean="0"/>
              <a:t> </a:t>
            </a:r>
            <a:r>
              <a:rPr lang="bg-BG" dirty="0" smtClean="0"/>
              <a:t>з</a:t>
            </a:r>
            <a:r>
              <a:rPr lang="en-US" dirty="0" smtClean="0"/>
              <a:t>а </a:t>
            </a:r>
            <a:r>
              <a:rPr lang="bg-BG" dirty="0" smtClean="0"/>
              <a:t>организиране на </a:t>
            </a:r>
            <a:r>
              <a:rPr lang="en-US" dirty="0" err="1" smtClean="0"/>
              <a:t>състезание</a:t>
            </a:r>
            <a:r>
              <a:rPr lang="en-US" dirty="0" smtClean="0"/>
              <a:t> </a:t>
            </a:r>
            <a:r>
              <a:rPr lang="en-US" dirty="0"/>
              <a:t>по джудо за деца до 10 години</a:t>
            </a:r>
          </a:p>
          <a:p>
            <a:r>
              <a:rPr lang="en-US" dirty="0"/>
              <a:t>Да извършат подбор на състезателите</a:t>
            </a:r>
          </a:p>
          <a:p>
            <a:r>
              <a:rPr lang="en-US" dirty="0"/>
              <a:t>Да </a:t>
            </a:r>
            <a:r>
              <a:rPr lang="en-US" dirty="0" err="1"/>
              <a:t>проведат</a:t>
            </a:r>
            <a:r>
              <a:rPr lang="en-US" dirty="0"/>
              <a:t> </a:t>
            </a:r>
            <a:r>
              <a:rPr lang="en-US" dirty="0" err="1" smtClean="0"/>
              <a:t>състезанието</a:t>
            </a:r>
            <a:r>
              <a:rPr lang="bg-BG" dirty="0" smtClean="0"/>
              <a:t>,</a:t>
            </a:r>
            <a:r>
              <a:rPr lang="en-US" dirty="0" smtClean="0"/>
              <a:t> </a:t>
            </a:r>
            <a:r>
              <a:rPr lang="en-US" dirty="0"/>
              <a:t>заемайки </a:t>
            </a:r>
            <a:r>
              <a:rPr lang="en-US" dirty="0" err="1"/>
              <a:t>позициите</a:t>
            </a:r>
            <a:r>
              <a:rPr lang="en-US" dirty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/>
              <a:t>главен съдия, главен секретар, говорители, съдии, коменданти, </a:t>
            </a:r>
            <a:r>
              <a:rPr lang="en-US" dirty="0" err="1"/>
              <a:t>секунданти</a:t>
            </a:r>
            <a:r>
              <a:rPr lang="en-US" dirty="0"/>
              <a:t> </a:t>
            </a:r>
            <a:endParaRPr lang="bg-BG" dirty="0" smtClean="0"/>
          </a:p>
          <a:p>
            <a:r>
              <a:rPr lang="bg-BG" dirty="0" smtClean="0"/>
              <a:t>Участниците получиха сертификати по професията „организатор на спортни събития“</a:t>
            </a:r>
            <a:endParaRPr lang="en-US" dirty="0"/>
          </a:p>
        </p:txBody>
      </p:sp>
      <p:pic>
        <p:nvPicPr>
          <p:cNvPr id="4" name="Picture 3" descr="11927464_151487075196951_141030694820733192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23" y="1358095"/>
            <a:ext cx="3284278" cy="246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1999601_151486531863672_4652988981667396369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1391960"/>
            <a:ext cx="3239638" cy="243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12030385_151486991863626_4231683496738042441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983038"/>
            <a:ext cx="3406567" cy="255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2034229_151487638530228_899910882466552866_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75" y="4011613"/>
            <a:ext cx="3304726" cy="248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531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6" y="0"/>
            <a:ext cx="7920508" cy="1620115"/>
          </a:xfrm>
        </p:spPr>
        <p:txBody>
          <a:bodyPr/>
          <a:lstStyle/>
          <a:p>
            <a:r>
              <a:rPr lang="bg-BG" sz="2800" dirty="0" smtClean="0">
                <a:solidFill>
                  <a:srgbClr val="CDE584"/>
                </a:solidFill>
              </a:rPr>
              <a:t> О</a:t>
            </a:r>
            <a:r>
              <a:rPr lang="en-US" sz="2800" dirty="0" err="1" smtClean="0">
                <a:solidFill>
                  <a:srgbClr val="CDE584"/>
                </a:solidFill>
              </a:rPr>
              <a:t>бучение</a:t>
            </a:r>
            <a:r>
              <a:rPr lang="en-US" sz="2800" dirty="0" smtClean="0">
                <a:solidFill>
                  <a:srgbClr val="CDE584"/>
                </a:solidFill>
              </a:rPr>
              <a:t> </a:t>
            </a:r>
            <a:r>
              <a:rPr lang="en-US" sz="2800" dirty="0" err="1">
                <a:solidFill>
                  <a:srgbClr val="CDE584"/>
                </a:solidFill>
              </a:rPr>
              <a:t>по</a:t>
            </a:r>
            <a:r>
              <a:rPr lang="en-US" sz="2800" dirty="0">
                <a:solidFill>
                  <a:srgbClr val="CDE584"/>
                </a:solidFill>
              </a:rPr>
              <a:t> </a:t>
            </a:r>
            <a:r>
              <a:rPr lang="en-US" sz="2800" dirty="0" err="1" smtClean="0">
                <a:solidFill>
                  <a:srgbClr val="CDE584"/>
                </a:solidFill>
              </a:rPr>
              <a:t>чешки</a:t>
            </a:r>
            <a:r>
              <a:rPr lang="bg-BG" sz="2800" dirty="0" smtClean="0">
                <a:solidFill>
                  <a:srgbClr val="CDE584"/>
                </a:solidFill>
              </a:rPr>
              <a:t> и полски </a:t>
            </a:r>
            <a:r>
              <a:rPr lang="en-US" sz="2800" dirty="0" err="1" smtClean="0">
                <a:solidFill>
                  <a:srgbClr val="CDE584"/>
                </a:solidFill>
              </a:rPr>
              <a:t>език</a:t>
            </a:r>
            <a:r>
              <a:rPr lang="bg-BG" sz="2800" dirty="0" smtClean="0">
                <a:solidFill>
                  <a:srgbClr val="CDE584"/>
                </a:solidFill>
              </a:rPr>
              <a:t/>
            </a:r>
            <a:br>
              <a:rPr lang="bg-BG" sz="2800" dirty="0" smtClean="0">
                <a:solidFill>
                  <a:srgbClr val="CDE584"/>
                </a:solidFill>
              </a:rPr>
            </a:br>
            <a:r>
              <a:rPr lang="bg-BG" sz="2800" dirty="0" smtClean="0">
                <a:solidFill>
                  <a:srgbClr val="CDE584"/>
                </a:solidFill>
              </a:rPr>
              <a:t>Обучение по испански и италиански език</a:t>
            </a:r>
            <a:endParaRPr lang="en-US" sz="2800" dirty="0">
              <a:solidFill>
                <a:srgbClr val="CDE5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0" y="1004552"/>
            <a:ext cx="7265467" cy="11333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bg-BG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Обучение по английски език по професията</a:t>
            </a:r>
          </a:p>
          <a:p>
            <a:pPr marL="0" indent="0">
              <a:buNone/>
            </a:pPr>
            <a:r>
              <a:rPr lang="bg-BG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bg-BG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Сертифициране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 descr="IMG_03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557" y="269417"/>
            <a:ext cx="3655427" cy="273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10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" y="4072656"/>
            <a:ext cx="3556477" cy="266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2032895_151430985202560_8999346505242376381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18" y="1861237"/>
            <a:ext cx="3346511" cy="250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2031507_148120002200325_1257922126440619330_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171" y="1794052"/>
            <a:ext cx="3615538" cy="271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57" y="3262737"/>
            <a:ext cx="4071937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46" y="4504101"/>
            <a:ext cx="285273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86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899" y="224529"/>
            <a:ext cx="9507954" cy="1441613"/>
          </a:xfrm>
        </p:spPr>
        <p:txBody>
          <a:bodyPr/>
          <a:lstStyle/>
          <a:p>
            <a:r>
              <a:rPr lang="bg-BG" sz="2800" dirty="0" smtClean="0">
                <a:solidFill>
                  <a:srgbClr val="CDE584"/>
                </a:solidFill>
              </a:rPr>
              <a:t>       </a:t>
            </a:r>
            <a:r>
              <a:rPr lang="en-US" sz="2800" dirty="0" err="1" smtClean="0">
                <a:solidFill>
                  <a:srgbClr val="CDE584"/>
                </a:solidFill>
              </a:rPr>
              <a:t>Културна</a:t>
            </a:r>
            <a:r>
              <a:rPr lang="en-US" sz="2800" dirty="0" smtClean="0">
                <a:solidFill>
                  <a:srgbClr val="CDE584"/>
                </a:solidFill>
              </a:rPr>
              <a:t> </a:t>
            </a:r>
            <a:r>
              <a:rPr lang="en-US" sz="2800" dirty="0">
                <a:solidFill>
                  <a:srgbClr val="CDE584"/>
                </a:solidFill>
              </a:rPr>
              <a:t>програма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93" y="892652"/>
            <a:ext cx="11578107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По време на престоя си в </a:t>
            </a:r>
            <a:r>
              <a:rPr lang="bg-BG" dirty="0" err="1" smtClean="0"/>
              <a:t>странита-домакини</a:t>
            </a:r>
            <a:r>
              <a:rPr lang="bg-BG" dirty="0" smtClean="0"/>
              <a:t> </a:t>
            </a:r>
            <a:r>
              <a:rPr lang="en-US" dirty="0" err="1" smtClean="0"/>
              <a:t>уч</a:t>
            </a:r>
            <a:r>
              <a:rPr lang="bg-BG" dirty="0" err="1" smtClean="0"/>
              <a:t>астниците</a:t>
            </a:r>
            <a:r>
              <a:rPr lang="en-US" dirty="0" smtClean="0"/>
              <a:t> </a:t>
            </a:r>
            <a:r>
              <a:rPr lang="bg-BG" dirty="0" smtClean="0"/>
              <a:t>се запознаха с</a:t>
            </a:r>
            <a:r>
              <a:rPr lang="en-US" dirty="0" smtClean="0"/>
              <a:t> </a:t>
            </a:r>
            <a:r>
              <a:rPr lang="en-US" dirty="0" err="1" smtClean="0"/>
              <a:t>културн</a:t>
            </a:r>
            <a:r>
              <a:rPr lang="bg-BG" dirty="0" smtClean="0"/>
              <a:t>о-историческите забележителности н</a:t>
            </a:r>
            <a:r>
              <a:rPr lang="en-US" dirty="0" smtClean="0"/>
              <a:t>а  </a:t>
            </a:r>
            <a:r>
              <a:rPr lang="en-US" dirty="0"/>
              <a:t>Бърно, </a:t>
            </a:r>
            <a:r>
              <a:rPr lang="en-US" dirty="0" err="1" smtClean="0"/>
              <a:t>Острава</a:t>
            </a:r>
            <a:r>
              <a:rPr lang="bg-BG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Прага</a:t>
            </a:r>
            <a:r>
              <a:rPr lang="bg-BG" dirty="0" smtClean="0"/>
              <a:t>, Краков и Катовице, на Валенсия, Генуа, Милано и Венеция </a:t>
            </a:r>
            <a:endParaRPr lang="en-US" dirty="0"/>
          </a:p>
        </p:txBody>
      </p:sp>
      <p:pic>
        <p:nvPicPr>
          <p:cNvPr id="6" name="Picture 5" descr="12080216_156241278054864_205001444565347282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162" y="3763105"/>
            <a:ext cx="3763184" cy="2821859"/>
          </a:xfrm>
          <a:prstGeom prst="rect">
            <a:avLst/>
          </a:prstGeom>
        </p:spPr>
      </p:pic>
      <p:pic>
        <p:nvPicPr>
          <p:cNvPr id="4" name="Picture 3" descr="12068766_154128364932822_255864602832659648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64" y="1855366"/>
            <a:ext cx="3864778" cy="289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2027158_153310335014625_8909330113364611921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439" y="4095586"/>
            <a:ext cx="3685529" cy="276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1934548_152002325145426_2518809038675163039_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09" y="1662183"/>
            <a:ext cx="3945526" cy="29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49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4546" y="206062"/>
            <a:ext cx="8023539" cy="1171977"/>
          </a:xfrm>
        </p:spPr>
        <p:txBody>
          <a:bodyPr/>
          <a:lstStyle/>
          <a:p>
            <a:pPr algn="ctr"/>
            <a:r>
              <a:rPr lang="bg-BG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bg-BG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Европас</a:t>
            </a:r>
            <a:r>
              <a:rPr lang="bg-BG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сертификати  </a:t>
            </a:r>
            <a:br>
              <a:rPr lang="bg-BG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bg-BG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 разпространение на резултатите</a:t>
            </a:r>
            <a:endParaRPr lang="bg-BG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0" y="1584101"/>
            <a:ext cx="4612301" cy="2597502"/>
          </a:xfrm>
        </p:spPr>
      </p:pic>
      <p:pic>
        <p:nvPicPr>
          <p:cNvPr id="4098" name="Picture 2" descr="D:\KA1-2016\Разпространение на резултатите\tablo.ES\20161116_1328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17" y="226475"/>
            <a:ext cx="3036983" cy="40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KA1-2016\Разпространение на резултатите\priem.kmet\20170605_1624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39" y="1401124"/>
            <a:ext cx="3655952" cy="27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KA1-2016\Разпространение на резултатите\Валоризация.2016\20161207_185428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5" y="4159072"/>
            <a:ext cx="3418399" cy="25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KA1-2016\Разпространение на резултатите\Валоризация.2016\20161207_1039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48" y="4203205"/>
            <a:ext cx="3480085" cy="261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5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144</TotalTime>
  <Words>343</Words>
  <Application>Microsoft Office PowerPoint</Application>
  <PresentationFormat>По избор</PresentationFormat>
  <Paragraphs>34</Paragraphs>
  <Slides>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8" baseType="lpstr">
      <vt:lpstr>Ion</vt:lpstr>
      <vt:lpstr>     Спортът като професия  Спортът е моята бъдеща професия   Два проекта на Спортно училище „Димитър Рохов“ - Сливен</vt:lpstr>
      <vt:lpstr>              Подготвителни дейности</vt:lpstr>
      <vt:lpstr>  Спортна педагогика</vt:lpstr>
      <vt:lpstr>     Организиране и провеждане на състезание по                                     джудо за деца до 10 години   </vt:lpstr>
      <vt:lpstr> Обучение по чешки и полски език Обучение по испански и италиански език</vt:lpstr>
      <vt:lpstr>       Културна програма</vt:lpstr>
      <vt:lpstr>     Европас сертификати   и разпространение на резултатите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31</cp:revision>
  <cp:lastPrinted>2015-10-14T08:42:01Z</cp:lastPrinted>
  <dcterms:created xsi:type="dcterms:W3CDTF">2014-09-12T17:24:29Z</dcterms:created>
  <dcterms:modified xsi:type="dcterms:W3CDTF">2018-05-18T11:07:24Z</dcterms:modified>
</cp:coreProperties>
</file>