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0" r:id="rId4"/>
    <p:sldId id="269" r:id="rId5"/>
    <p:sldId id="268" r:id="rId6"/>
    <p:sldId id="271" r:id="rId7"/>
    <p:sldId id="272" r:id="rId8"/>
    <p:sldId id="298" r:id="rId9"/>
    <p:sldId id="280" r:id="rId10"/>
    <p:sldId id="304" r:id="rId11"/>
    <p:sldId id="305" r:id="rId12"/>
    <p:sldId id="276" r:id="rId13"/>
    <p:sldId id="277" r:id="rId14"/>
    <p:sldId id="278" r:id="rId15"/>
    <p:sldId id="285" r:id="rId16"/>
    <p:sldId id="299" r:id="rId17"/>
    <p:sldId id="300" r:id="rId18"/>
    <p:sldId id="301" r:id="rId19"/>
    <p:sldId id="302" r:id="rId20"/>
    <p:sldId id="303" r:id="rId21"/>
    <p:sldId id="279" r:id="rId22"/>
    <p:sldId id="281" r:id="rId23"/>
    <p:sldId id="282" r:id="rId24"/>
    <p:sldId id="283" r:id="rId25"/>
    <p:sldId id="286" r:id="rId26"/>
    <p:sldId id="29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00"/>
    <a:srgbClr val="FF5050"/>
    <a:srgbClr val="CC66FF"/>
    <a:srgbClr val="FFCCCC"/>
    <a:srgbClr val="9E4E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0" autoAdjust="0"/>
  </p:normalViewPr>
  <p:slideViewPr>
    <p:cSldViewPr>
      <p:cViewPr>
        <p:scale>
          <a:sx n="74" d="100"/>
          <a:sy n="74" d="100"/>
        </p:scale>
        <p:origin x="-19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AD4E6-069F-43B7-A231-E2081C767A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4ADD4E9-B761-47B0-A002-0BCFA6FE2F52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bg-BG" sz="1400" dirty="0" smtClean="0">
              <a:solidFill>
                <a:srgbClr val="800000"/>
              </a:solidFill>
            </a:rPr>
            <a:t>Брой обучени лица по ключови компетенции – над </a:t>
          </a:r>
          <a:r>
            <a:rPr lang="en-US" sz="1400" dirty="0" smtClean="0">
              <a:solidFill>
                <a:srgbClr val="800000"/>
              </a:solidFill>
            </a:rPr>
            <a:t>3</a:t>
          </a:r>
          <a:r>
            <a:rPr lang="bg-BG" sz="1400" dirty="0" smtClean="0">
              <a:solidFill>
                <a:srgbClr val="800000"/>
              </a:solidFill>
            </a:rPr>
            <a:t>00 лица</a:t>
          </a:r>
          <a:endParaRPr lang="bg-BG" sz="1400" dirty="0">
            <a:solidFill>
              <a:srgbClr val="800000"/>
            </a:solidFill>
          </a:endParaRPr>
        </a:p>
      </dgm:t>
    </dgm:pt>
    <dgm:pt modelId="{B7CAD8E5-8A9F-491F-8AFA-83DCA77A7D8B}" type="parTrans" cxnId="{F4DA8A4D-78E4-4376-8B5E-4A96CF05F191}">
      <dgm:prSet/>
      <dgm:spPr/>
      <dgm:t>
        <a:bodyPr/>
        <a:lstStyle/>
        <a:p>
          <a:endParaRPr lang="bg-BG"/>
        </a:p>
      </dgm:t>
    </dgm:pt>
    <dgm:pt modelId="{A466F667-BF73-4530-94EB-D60A6CBB872D}" type="sibTrans" cxnId="{F4DA8A4D-78E4-4376-8B5E-4A96CF05F191}">
      <dgm:prSet/>
      <dgm:spPr/>
      <dgm:t>
        <a:bodyPr/>
        <a:lstStyle/>
        <a:p>
          <a:endParaRPr lang="bg-BG"/>
        </a:p>
      </dgm:t>
    </dgm:pt>
    <dgm:pt modelId="{F28D5B63-8400-45E2-9CD8-B92814F6A26B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bg-BG" sz="1400" dirty="0" smtClean="0">
              <a:solidFill>
                <a:srgbClr val="800000"/>
              </a:solidFill>
            </a:rPr>
            <a:t>Брой обучени лица  за част от професията- над </a:t>
          </a:r>
          <a:r>
            <a:rPr lang="en-US" sz="1400" dirty="0" smtClean="0">
              <a:solidFill>
                <a:srgbClr val="800000"/>
              </a:solidFill>
            </a:rPr>
            <a:t>3</a:t>
          </a:r>
          <a:r>
            <a:rPr lang="bg-BG" sz="1400" dirty="0" smtClean="0">
              <a:solidFill>
                <a:srgbClr val="800000"/>
              </a:solidFill>
            </a:rPr>
            <a:t>50 лица</a:t>
          </a:r>
          <a:endParaRPr lang="bg-BG" sz="1400" dirty="0">
            <a:solidFill>
              <a:srgbClr val="800000"/>
            </a:solidFill>
          </a:endParaRPr>
        </a:p>
      </dgm:t>
    </dgm:pt>
    <dgm:pt modelId="{E997E7CF-C6FA-417D-A11A-B006070B0F3E}" type="parTrans" cxnId="{A7ECBA29-DFA8-49AF-ADDD-D66723E7EABB}">
      <dgm:prSet/>
      <dgm:spPr/>
      <dgm:t>
        <a:bodyPr/>
        <a:lstStyle/>
        <a:p>
          <a:endParaRPr lang="bg-BG"/>
        </a:p>
      </dgm:t>
    </dgm:pt>
    <dgm:pt modelId="{FEC85BF3-5485-48DA-A442-1E3412F8DA62}" type="sibTrans" cxnId="{A7ECBA29-DFA8-49AF-ADDD-D66723E7EABB}">
      <dgm:prSet/>
      <dgm:spPr/>
      <dgm:t>
        <a:bodyPr/>
        <a:lstStyle/>
        <a:p>
          <a:endParaRPr lang="bg-BG"/>
        </a:p>
      </dgm:t>
    </dgm:pt>
    <dgm:pt modelId="{78A47ACE-DAC9-415F-8AB1-F0C5CFB1530C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bg-BG" sz="1400" dirty="0" smtClean="0">
              <a:solidFill>
                <a:srgbClr val="800000"/>
              </a:solidFill>
            </a:rPr>
            <a:t>Брой обучени лица за професионална квалификация- над </a:t>
          </a:r>
          <a:r>
            <a:rPr lang="en-US" sz="1400" dirty="0" smtClean="0">
              <a:solidFill>
                <a:srgbClr val="800000"/>
              </a:solidFill>
            </a:rPr>
            <a:t>5</a:t>
          </a:r>
          <a:r>
            <a:rPr lang="bg-BG" sz="1400" dirty="0" smtClean="0">
              <a:solidFill>
                <a:srgbClr val="800000"/>
              </a:solidFill>
            </a:rPr>
            <a:t>0 лица</a:t>
          </a:r>
          <a:endParaRPr lang="bg-BG" sz="1400" dirty="0">
            <a:solidFill>
              <a:srgbClr val="800000"/>
            </a:solidFill>
          </a:endParaRPr>
        </a:p>
      </dgm:t>
    </dgm:pt>
    <dgm:pt modelId="{31E19BFB-47DD-42F5-8EAB-118606D8641C}" type="sibTrans" cxnId="{691BC178-15B0-465F-9A55-D0D2F7F448A5}">
      <dgm:prSet/>
      <dgm:spPr/>
      <dgm:t>
        <a:bodyPr/>
        <a:lstStyle/>
        <a:p>
          <a:endParaRPr lang="bg-BG"/>
        </a:p>
      </dgm:t>
    </dgm:pt>
    <dgm:pt modelId="{A5CDEBEE-6F2E-481E-8292-16F38E40047D}" type="parTrans" cxnId="{691BC178-15B0-465F-9A55-D0D2F7F448A5}">
      <dgm:prSet/>
      <dgm:spPr/>
      <dgm:t>
        <a:bodyPr/>
        <a:lstStyle/>
        <a:p>
          <a:endParaRPr lang="bg-BG"/>
        </a:p>
      </dgm:t>
    </dgm:pt>
    <dgm:pt modelId="{07DD10E6-861F-4933-B073-B975B4E64149}" type="pres">
      <dgm:prSet presAssocID="{C2AAD4E6-069F-43B7-A231-E2081C767A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FF9C097-65F2-47BC-8930-1E407E55B83E}" type="pres">
      <dgm:prSet presAssocID="{A4ADD4E9-B761-47B0-A002-0BCFA6FE2F52}" presName="parentLin" presStyleCnt="0"/>
      <dgm:spPr/>
    </dgm:pt>
    <dgm:pt modelId="{060C01BB-1049-4E37-A489-118B4C8D1502}" type="pres">
      <dgm:prSet presAssocID="{A4ADD4E9-B761-47B0-A002-0BCFA6FE2F52}" presName="parentLeftMargin" presStyleLbl="node1" presStyleIdx="0" presStyleCnt="3"/>
      <dgm:spPr/>
      <dgm:t>
        <a:bodyPr/>
        <a:lstStyle/>
        <a:p>
          <a:endParaRPr lang="bg-BG"/>
        </a:p>
      </dgm:t>
    </dgm:pt>
    <dgm:pt modelId="{DA04BDFA-491F-41EE-89BD-DBBAEC122FFE}" type="pres">
      <dgm:prSet presAssocID="{A4ADD4E9-B761-47B0-A002-0BCFA6FE2F52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4C5A446-D02B-4907-9CA6-555B22930F18}" type="pres">
      <dgm:prSet presAssocID="{A4ADD4E9-B761-47B0-A002-0BCFA6FE2F52}" presName="negativeSpace" presStyleCnt="0"/>
      <dgm:spPr/>
    </dgm:pt>
    <dgm:pt modelId="{3E0D1D5C-12BD-4C4F-9B52-CC09E83B86BC}" type="pres">
      <dgm:prSet presAssocID="{A4ADD4E9-B761-47B0-A002-0BCFA6FE2F52}" presName="childText" presStyleLbl="conFgAcc1" presStyleIdx="0" presStyleCnt="3">
        <dgm:presLayoutVars>
          <dgm:bulletEnabled val="1"/>
        </dgm:presLayoutVars>
      </dgm:prSet>
      <dgm:spPr/>
    </dgm:pt>
    <dgm:pt modelId="{16C54C23-5742-41EB-B550-2559FD7FB5B9}" type="pres">
      <dgm:prSet presAssocID="{A466F667-BF73-4530-94EB-D60A6CBB872D}" presName="spaceBetweenRectangles" presStyleCnt="0"/>
      <dgm:spPr/>
    </dgm:pt>
    <dgm:pt modelId="{BE38F181-EF64-4FA4-846C-FF152BE5B93C}" type="pres">
      <dgm:prSet presAssocID="{78A47ACE-DAC9-415F-8AB1-F0C5CFB1530C}" presName="parentLin" presStyleCnt="0"/>
      <dgm:spPr/>
    </dgm:pt>
    <dgm:pt modelId="{822070CD-C001-45EF-814B-2BDA76705141}" type="pres">
      <dgm:prSet presAssocID="{78A47ACE-DAC9-415F-8AB1-F0C5CFB1530C}" presName="parentLeftMargin" presStyleLbl="node1" presStyleIdx="0" presStyleCnt="3"/>
      <dgm:spPr/>
      <dgm:t>
        <a:bodyPr/>
        <a:lstStyle/>
        <a:p>
          <a:endParaRPr lang="bg-BG"/>
        </a:p>
      </dgm:t>
    </dgm:pt>
    <dgm:pt modelId="{2A685C7F-1CA4-494C-B19E-8884FF13DD17}" type="pres">
      <dgm:prSet presAssocID="{78A47ACE-DAC9-415F-8AB1-F0C5CFB1530C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DF3D9BF-C74C-4AF8-A3D4-89373BE75766}" type="pres">
      <dgm:prSet presAssocID="{78A47ACE-DAC9-415F-8AB1-F0C5CFB1530C}" presName="negativeSpace" presStyleCnt="0"/>
      <dgm:spPr/>
    </dgm:pt>
    <dgm:pt modelId="{D67FDA61-0DB6-4D25-9563-1C28CFD164C1}" type="pres">
      <dgm:prSet presAssocID="{78A47ACE-DAC9-415F-8AB1-F0C5CFB1530C}" presName="childText" presStyleLbl="conFgAcc1" presStyleIdx="1" presStyleCnt="3">
        <dgm:presLayoutVars>
          <dgm:bulletEnabled val="1"/>
        </dgm:presLayoutVars>
      </dgm:prSet>
      <dgm:spPr/>
    </dgm:pt>
    <dgm:pt modelId="{F46D65C1-50AD-4DBC-A0CE-6E449764C6EF}" type="pres">
      <dgm:prSet presAssocID="{31E19BFB-47DD-42F5-8EAB-118606D8641C}" presName="spaceBetweenRectangles" presStyleCnt="0"/>
      <dgm:spPr/>
    </dgm:pt>
    <dgm:pt modelId="{72172E96-5086-4553-B317-A708F25AF429}" type="pres">
      <dgm:prSet presAssocID="{F28D5B63-8400-45E2-9CD8-B92814F6A26B}" presName="parentLin" presStyleCnt="0"/>
      <dgm:spPr/>
    </dgm:pt>
    <dgm:pt modelId="{6A2505E4-8F0B-4C72-834C-A7F1F7799426}" type="pres">
      <dgm:prSet presAssocID="{F28D5B63-8400-45E2-9CD8-B92814F6A26B}" presName="parentLeftMargin" presStyleLbl="node1" presStyleIdx="1" presStyleCnt="3"/>
      <dgm:spPr/>
      <dgm:t>
        <a:bodyPr/>
        <a:lstStyle/>
        <a:p>
          <a:endParaRPr lang="bg-BG"/>
        </a:p>
      </dgm:t>
    </dgm:pt>
    <dgm:pt modelId="{051F3F62-F2E2-4743-B83A-0488B967392C}" type="pres">
      <dgm:prSet presAssocID="{F28D5B63-8400-45E2-9CD8-B92814F6A26B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963CB27-2ECB-4F4D-B750-BF922E1EC097}" type="pres">
      <dgm:prSet presAssocID="{F28D5B63-8400-45E2-9CD8-B92814F6A26B}" presName="negativeSpace" presStyleCnt="0"/>
      <dgm:spPr/>
    </dgm:pt>
    <dgm:pt modelId="{8D33B2A6-5162-4766-AD4D-4BFE97DF7C95}" type="pres">
      <dgm:prSet presAssocID="{F28D5B63-8400-45E2-9CD8-B92814F6A26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ECBA29-DFA8-49AF-ADDD-D66723E7EABB}" srcId="{C2AAD4E6-069F-43B7-A231-E2081C767A4F}" destId="{F28D5B63-8400-45E2-9CD8-B92814F6A26B}" srcOrd="2" destOrd="0" parTransId="{E997E7CF-C6FA-417D-A11A-B006070B0F3E}" sibTransId="{FEC85BF3-5485-48DA-A442-1E3412F8DA62}"/>
    <dgm:cxn modelId="{1EF456DC-AA8C-4D83-893C-A80F6EB903DF}" type="presOf" srcId="{78A47ACE-DAC9-415F-8AB1-F0C5CFB1530C}" destId="{2A685C7F-1CA4-494C-B19E-8884FF13DD17}" srcOrd="1" destOrd="0" presId="urn:microsoft.com/office/officeart/2005/8/layout/list1"/>
    <dgm:cxn modelId="{F4DA8A4D-78E4-4376-8B5E-4A96CF05F191}" srcId="{C2AAD4E6-069F-43B7-A231-E2081C767A4F}" destId="{A4ADD4E9-B761-47B0-A002-0BCFA6FE2F52}" srcOrd="0" destOrd="0" parTransId="{B7CAD8E5-8A9F-491F-8AFA-83DCA77A7D8B}" sibTransId="{A466F667-BF73-4530-94EB-D60A6CBB872D}"/>
    <dgm:cxn modelId="{05F77470-DFFB-46C7-89A8-CE503E5258F6}" type="presOf" srcId="{78A47ACE-DAC9-415F-8AB1-F0C5CFB1530C}" destId="{822070CD-C001-45EF-814B-2BDA76705141}" srcOrd="0" destOrd="0" presId="urn:microsoft.com/office/officeart/2005/8/layout/list1"/>
    <dgm:cxn modelId="{55BBF1D6-7DC6-47AC-917F-0B5A172919D8}" type="presOf" srcId="{C2AAD4E6-069F-43B7-A231-E2081C767A4F}" destId="{07DD10E6-861F-4933-B073-B975B4E64149}" srcOrd="0" destOrd="0" presId="urn:microsoft.com/office/officeart/2005/8/layout/list1"/>
    <dgm:cxn modelId="{79962C2C-77ED-4D43-A6FE-3A44C370815C}" type="presOf" srcId="{A4ADD4E9-B761-47B0-A002-0BCFA6FE2F52}" destId="{060C01BB-1049-4E37-A489-118B4C8D1502}" srcOrd="0" destOrd="0" presId="urn:microsoft.com/office/officeart/2005/8/layout/list1"/>
    <dgm:cxn modelId="{B84CFB66-70D2-4302-A719-81691F650152}" type="presOf" srcId="{F28D5B63-8400-45E2-9CD8-B92814F6A26B}" destId="{6A2505E4-8F0B-4C72-834C-A7F1F7799426}" srcOrd="0" destOrd="0" presId="urn:microsoft.com/office/officeart/2005/8/layout/list1"/>
    <dgm:cxn modelId="{771BC89A-5505-4EA6-AC14-33E7DD09D77F}" type="presOf" srcId="{F28D5B63-8400-45E2-9CD8-B92814F6A26B}" destId="{051F3F62-F2E2-4743-B83A-0488B967392C}" srcOrd="1" destOrd="0" presId="urn:microsoft.com/office/officeart/2005/8/layout/list1"/>
    <dgm:cxn modelId="{691BC178-15B0-465F-9A55-D0D2F7F448A5}" srcId="{C2AAD4E6-069F-43B7-A231-E2081C767A4F}" destId="{78A47ACE-DAC9-415F-8AB1-F0C5CFB1530C}" srcOrd="1" destOrd="0" parTransId="{A5CDEBEE-6F2E-481E-8292-16F38E40047D}" sibTransId="{31E19BFB-47DD-42F5-8EAB-118606D8641C}"/>
    <dgm:cxn modelId="{5A87D175-079F-413B-B465-5447CD6FC966}" type="presOf" srcId="{A4ADD4E9-B761-47B0-A002-0BCFA6FE2F52}" destId="{DA04BDFA-491F-41EE-89BD-DBBAEC122FFE}" srcOrd="1" destOrd="0" presId="urn:microsoft.com/office/officeart/2005/8/layout/list1"/>
    <dgm:cxn modelId="{70E05099-D0A8-486C-87CA-FF0D372E3608}" type="presParOf" srcId="{07DD10E6-861F-4933-B073-B975B4E64149}" destId="{8FF9C097-65F2-47BC-8930-1E407E55B83E}" srcOrd="0" destOrd="0" presId="urn:microsoft.com/office/officeart/2005/8/layout/list1"/>
    <dgm:cxn modelId="{9EA2A971-A684-427A-8794-1E8077A5FA59}" type="presParOf" srcId="{8FF9C097-65F2-47BC-8930-1E407E55B83E}" destId="{060C01BB-1049-4E37-A489-118B4C8D1502}" srcOrd="0" destOrd="0" presId="urn:microsoft.com/office/officeart/2005/8/layout/list1"/>
    <dgm:cxn modelId="{EE87E296-1719-41CD-A0EE-8DD435DB67BD}" type="presParOf" srcId="{8FF9C097-65F2-47BC-8930-1E407E55B83E}" destId="{DA04BDFA-491F-41EE-89BD-DBBAEC122FFE}" srcOrd="1" destOrd="0" presId="urn:microsoft.com/office/officeart/2005/8/layout/list1"/>
    <dgm:cxn modelId="{50F74A5E-1742-47C7-8A78-8AC17AFEBED5}" type="presParOf" srcId="{07DD10E6-861F-4933-B073-B975B4E64149}" destId="{54C5A446-D02B-4907-9CA6-555B22930F18}" srcOrd="1" destOrd="0" presId="urn:microsoft.com/office/officeart/2005/8/layout/list1"/>
    <dgm:cxn modelId="{AC8B1E44-DB0F-4DBF-A344-B3B26309F0E7}" type="presParOf" srcId="{07DD10E6-861F-4933-B073-B975B4E64149}" destId="{3E0D1D5C-12BD-4C4F-9B52-CC09E83B86BC}" srcOrd="2" destOrd="0" presId="urn:microsoft.com/office/officeart/2005/8/layout/list1"/>
    <dgm:cxn modelId="{AF78361A-9574-4E4A-90CE-2EEF576BBFBA}" type="presParOf" srcId="{07DD10E6-861F-4933-B073-B975B4E64149}" destId="{16C54C23-5742-41EB-B550-2559FD7FB5B9}" srcOrd="3" destOrd="0" presId="urn:microsoft.com/office/officeart/2005/8/layout/list1"/>
    <dgm:cxn modelId="{76A6B9C3-1486-4411-8419-EA865E779517}" type="presParOf" srcId="{07DD10E6-861F-4933-B073-B975B4E64149}" destId="{BE38F181-EF64-4FA4-846C-FF152BE5B93C}" srcOrd="4" destOrd="0" presId="urn:microsoft.com/office/officeart/2005/8/layout/list1"/>
    <dgm:cxn modelId="{9C3CCBBF-E4BF-401F-9635-8DB2DEF1B85C}" type="presParOf" srcId="{BE38F181-EF64-4FA4-846C-FF152BE5B93C}" destId="{822070CD-C001-45EF-814B-2BDA76705141}" srcOrd="0" destOrd="0" presId="urn:microsoft.com/office/officeart/2005/8/layout/list1"/>
    <dgm:cxn modelId="{8664DCAA-8EF5-4819-820E-D75F73D4C72C}" type="presParOf" srcId="{BE38F181-EF64-4FA4-846C-FF152BE5B93C}" destId="{2A685C7F-1CA4-494C-B19E-8884FF13DD17}" srcOrd="1" destOrd="0" presId="urn:microsoft.com/office/officeart/2005/8/layout/list1"/>
    <dgm:cxn modelId="{2A7DD008-4319-4E4E-9333-961B34F3FC46}" type="presParOf" srcId="{07DD10E6-861F-4933-B073-B975B4E64149}" destId="{1DF3D9BF-C74C-4AF8-A3D4-89373BE75766}" srcOrd="5" destOrd="0" presId="urn:microsoft.com/office/officeart/2005/8/layout/list1"/>
    <dgm:cxn modelId="{AB45D480-36C3-4068-81A1-D2EA88BED5D9}" type="presParOf" srcId="{07DD10E6-861F-4933-B073-B975B4E64149}" destId="{D67FDA61-0DB6-4D25-9563-1C28CFD164C1}" srcOrd="6" destOrd="0" presId="urn:microsoft.com/office/officeart/2005/8/layout/list1"/>
    <dgm:cxn modelId="{7831036D-4B49-4871-A282-4A87D0C49669}" type="presParOf" srcId="{07DD10E6-861F-4933-B073-B975B4E64149}" destId="{F46D65C1-50AD-4DBC-A0CE-6E449764C6EF}" srcOrd="7" destOrd="0" presId="urn:microsoft.com/office/officeart/2005/8/layout/list1"/>
    <dgm:cxn modelId="{201F3DA2-F123-4D3E-B598-08A7AC448205}" type="presParOf" srcId="{07DD10E6-861F-4933-B073-B975B4E64149}" destId="{72172E96-5086-4553-B317-A708F25AF429}" srcOrd="8" destOrd="0" presId="urn:microsoft.com/office/officeart/2005/8/layout/list1"/>
    <dgm:cxn modelId="{F8E3268A-CEBE-4531-B8D2-421247B379C8}" type="presParOf" srcId="{72172E96-5086-4553-B317-A708F25AF429}" destId="{6A2505E4-8F0B-4C72-834C-A7F1F7799426}" srcOrd="0" destOrd="0" presId="urn:microsoft.com/office/officeart/2005/8/layout/list1"/>
    <dgm:cxn modelId="{AC248807-C1B3-46DE-A43C-45104731C1E6}" type="presParOf" srcId="{72172E96-5086-4553-B317-A708F25AF429}" destId="{051F3F62-F2E2-4743-B83A-0488B967392C}" srcOrd="1" destOrd="0" presId="urn:microsoft.com/office/officeart/2005/8/layout/list1"/>
    <dgm:cxn modelId="{3B1657B0-302D-44D2-BBA9-5135000887B3}" type="presParOf" srcId="{07DD10E6-861F-4933-B073-B975B4E64149}" destId="{C963CB27-2ECB-4F4D-B750-BF922E1EC097}" srcOrd="9" destOrd="0" presId="urn:microsoft.com/office/officeart/2005/8/layout/list1"/>
    <dgm:cxn modelId="{1F1A69F0-E3CA-47BC-91D3-1050E7C0F8A2}" type="presParOf" srcId="{07DD10E6-861F-4933-B073-B975B4E64149}" destId="{8D33B2A6-5162-4766-AD4D-4BFE97DF7C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9098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9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grpSp>
          <p:nvGrpSpPr>
            <p:cNvPr id="10" name="Group 40"/>
            <p:cNvGrpSpPr>
              <a:grpSpLocks/>
            </p:cNvGrpSpPr>
            <p:nvPr userDrawn="1"/>
          </p:nvGrpSpPr>
          <p:grpSpPr bwMode="auto">
            <a:xfrm>
              <a:off x="720" y="1343"/>
              <a:ext cx="624" cy="2974"/>
              <a:chOff x="768" y="1104"/>
              <a:chExt cx="624" cy="3216"/>
            </a:xfrm>
          </p:grpSpPr>
          <p:sp>
            <p:nvSpPr>
              <p:cNvPr id="11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2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bg-BG"/>
              </a:p>
            </p:txBody>
          </p:sp>
        </p:grpSp>
      </p:grpSp>
      <p:sp>
        <p:nvSpPr>
          <p:cNvPr id="13" name="Rectangle 43"/>
          <p:cNvSpPr>
            <a:spLocks noChangeArrowheads="1"/>
          </p:cNvSpPr>
          <p:nvPr/>
        </p:nvSpPr>
        <p:spPr bwMode="ltGray">
          <a:xfrm>
            <a:off x="533400" y="6553200"/>
            <a:ext cx="86106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ltGray">
          <a:xfrm>
            <a:off x="2124075" y="1860550"/>
            <a:ext cx="6791325" cy="5016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2800">
              <a:solidFill>
                <a:schemeClr val="bg1"/>
              </a:solidFill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4267200" y="52578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/>
              <a:t>Company</a:t>
            </a:r>
          </a:p>
          <a:p>
            <a:pPr>
              <a:defRPr/>
            </a:pPr>
            <a:r>
              <a:rPr lang="en-US" sz="2600" b="1"/>
              <a:t>LOGO</a:t>
            </a:r>
          </a:p>
        </p:txBody>
      </p:sp>
      <p:pic>
        <p:nvPicPr>
          <p:cNvPr id="16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692150"/>
            <a:ext cx="673100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Picture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692150"/>
            <a:ext cx="708025" cy="811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692150"/>
            <a:ext cx="676275" cy="819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6858000" cy="685800"/>
          </a:xfr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D18FDB-13DA-46E7-96F8-46D2F4DDA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3D2AA-E47A-4D4E-9188-4D551DB4A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53D2-7F5A-412D-8DE3-B9FDB0005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B522E-6FCC-43B7-BA43-9FDDA463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A9CC-7261-43D3-A052-E98D2745F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F88D-35B1-46D0-89BB-C811C7B1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33E4-E8AE-4CE2-BDF0-585880A0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555D-7FD2-4E4D-A612-F166C944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51-677B-4C88-8A36-56106CC47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7EB09-53D4-4952-BF09-A468FFDE3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A90B-EC24-4896-9791-61EE5CF22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0" y="4080"/>
              <a:ext cx="5760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5568" y="144"/>
              <a:ext cx="192" cy="40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1104" y="240"/>
              <a:ext cx="4464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grpSp>
          <p:nvGrpSpPr>
            <p:cNvPr id="1037" name="Group 26"/>
            <p:cNvGrpSpPr>
              <a:grpSpLocks/>
            </p:cNvGrpSpPr>
            <p:nvPr userDrawn="1"/>
          </p:nvGrpSpPr>
          <p:grpSpPr bwMode="auto">
            <a:xfrm>
              <a:off x="0" y="656"/>
              <a:ext cx="5760" cy="96"/>
              <a:chOff x="0" y="672"/>
              <a:chExt cx="5760" cy="96"/>
            </a:xfrm>
          </p:grpSpPr>
          <p:sp>
            <p:nvSpPr>
              <p:cNvPr id="1051" name="Line 27"/>
              <p:cNvSpPr>
                <a:spLocks noChangeShapeType="1"/>
              </p:cNvSpPr>
              <p:nvPr userDrawn="1"/>
            </p:nvSpPr>
            <p:spPr bwMode="gray">
              <a:xfrm>
                <a:off x="0" y="67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bg-BG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gray">
              <a:xfrm>
                <a:off x="0" y="672"/>
                <a:ext cx="1104" cy="9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bg-BG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457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FBD8FA3-ACA2-4C86-AC16-647EDF8F5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white">
          <a:xfrm>
            <a:off x="304800" y="257175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rosio.sliven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raft.redc-slive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sd.redc-slive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ven.net/" TargetMode="External"/><Relationship Id="rId2" Type="http://schemas.openxmlformats.org/officeDocument/2006/relationships/hyperlink" Target="http://www.sliven.net/sl_busin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va.org/about/aboutPartner?id=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pic>
        <p:nvPicPr>
          <p:cNvPr id="3075" name="Picture 14" descr="Copy of kal_stiker"/>
          <p:cNvPicPr>
            <a:picLocks noChangeAspect="1" noChangeArrowheads="1"/>
          </p:cNvPicPr>
          <p:nvPr/>
        </p:nvPicPr>
        <p:blipFill>
          <a:blip r:embed="rId2" cstate="print"/>
          <a:srcRect t="-7242" r="72441"/>
          <a:stretch>
            <a:fillRect/>
          </a:stretch>
        </p:blipFill>
        <p:spPr bwMode="auto">
          <a:xfrm>
            <a:off x="3571868" y="2714620"/>
            <a:ext cx="1785918" cy="928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IMG_20151015_143740.jpg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285875" y="2428875"/>
            <a:ext cx="7715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928670"/>
            <a:ext cx="9144000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Адрес: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bg-BG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гр. Сливен, ул. “Димитър Пехливанов” 11</a:t>
            </a:r>
          </a:p>
          <a:p>
            <a:pPr algn="ctr">
              <a:spcAft>
                <a:spcPts val="600"/>
              </a:spcAft>
            </a:pPr>
            <a:r>
              <a:rPr lang="bg-BG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Тел:0887811025;0878577981;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www.redc-sliven.org; redc_sliven@abv.bg</a:t>
            </a:r>
            <a:endParaRPr lang="bg-BG" sz="1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Picture 3" descr="Copy of kal_stiker"/>
          <p:cNvPicPr>
            <a:picLocks noChangeAspect="1" noChangeArrowheads="1"/>
          </p:cNvPicPr>
          <p:nvPr/>
        </p:nvPicPr>
        <p:blipFill>
          <a:blip r:embed="rId4" cstate="print"/>
          <a:srcRect l="1562" r="73438"/>
          <a:stretch>
            <a:fillRect/>
          </a:stretch>
        </p:blipFill>
        <p:spPr bwMode="auto">
          <a:xfrm>
            <a:off x="0" y="0"/>
            <a:ext cx="164304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43042" y="0"/>
            <a:ext cx="750095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Регионален център за </a:t>
            </a:r>
          </a:p>
          <a:p>
            <a:pPr algn="ctr"/>
            <a:r>
              <a:rPr lang="bg-BG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икономическо развитие гр. Сливен</a:t>
            </a:r>
            <a:endParaRPr lang="bg-BG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5720" y="1270330"/>
            <a:ext cx="838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bg-BG" dirty="0" smtClean="0"/>
              <a:t>Основни цели на проекта е насърчаване и подпомагане, стартиране и развитие на малък и среден бизнес на хора от маргинализирани групи - “Бизнес инкубатор”.</a:t>
            </a:r>
          </a:p>
          <a:p>
            <a:pPr algn="just"/>
            <a:r>
              <a:rPr lang="bg-BG" dirty="0" smtClean="0"/>
              <a:t>Донор на проекта е Институт “Отворено общество” – Ню Йорк и с предоставените безвъзмездно средства </a:t>
            </a:r>
            <a:r>
              <a:rPr lang="be-BY" dirty="0" smtClean="0"/>
              <a:t>се осъществи</a:t>
            </a:r>
            <a:r>
              <a:rPr lang="bg-BG" dirty="0" smtClean="0"/>
              <a:t> крупен ремонт на сградата, за да бъде приведена в използваем вид, като си остава собственост на държавата.</a:t>
            </a:r>
            <a:endParaRPr lang="bg-BG" dirty="0"/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3927471" cy="294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H:\Снимки РЦИР Сбор\biznesinkubator\Inkubator_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3857652" cy="2858150"/>
          </a:xfrm>
          <a:prstGeom prst="rect">
            <a:avLst/>
          </a:prstGeom>
          <a:noFill/>
        </p:spPr>
      </p:pic>
      <p:sp>
        <p:nvSpPr>
          <p:cNvPr id="11" name="Chevron 10"/>
          <p:cNvSpPr/>
          <p:nvPr/>
        </p:nvSpPr>
        <p:spPr>
          <a:xfrm>
            <a:off x="4286248" y="4429132"/>
            <a:ext cx="428628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5720" y="1270330"/>
            <a:ext cx="838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 smtClean="0"/>
              <a:t>Фондация РЦИР е вложила над 400 000 лв. за ремонт на сградата. Ремонтирани са 1-ви, 2-ри етаж, сградата до портала/така нареченото караулно/ , както и се полагаха грижи за прилежащите открити площи. </a:t>
            </a:r>
            <a:endParaRPr lang="bg-BG" dirty="0" smtClean="0"/>
          </a:p>
          <a:p>
            <a:pPr algn="just"/>
            <a:r>
              <a:rPr lang="bg-BG" dirty="0" smtClean="0"/>
              <a:t>Инкубаторът предоставяше на стратиращи фирми производствени помещения и офиси под наем на преференциални цени, услуги, консултации, обучения и др. За периода на проекта са настанени и подпомогнати над 15 фирми, отговарящи на условията на програмата.</a:t>
            </a:r>
            <a:endParaRPr lang="bg-BG" dirty="0"/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hevron 10"/>
          <p:cNvSpPr/>
          <p:nvPr/>
        </p:nvSpPr>
        <p:spPr>
          <a:xfrm>
            <a:off x="4286248" y="4429132"/>
            <a:ext cx="428628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786182" cy="28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371629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5720" y="1500174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g-BG" b="1" dirty="0" smtClean="0"/>
              <a:t>Проект </a:t>
            </a:r>
            <a:r>
              <a:rPr lang="ru-RU" b="1" dirty="0" smtClean="0"/>
              <a:t>„Създаване </a:t>
            </a:r>
            <a:r>
              <a:rPr lang="ru-RU" b="1" dirty="0"/>
              <a:t>на регионален център за инвестиции</a:t>
            </a:r>
            <a:r>
              <a:rPr lang="bg-BG" b="1" dirty="0"/>
              <a:t>”</a:t>
            </a:r>
            <a:r>
              <a:rPr lang="ru-RU" dirty="0"/>
              <a:t> </a:t>
            </a:r>
            <a:endParaRPr lang="en-US" dirty="0" smtClean="0"/>
          </a:p>
          <a:p>
            <a:pPr algn="ctr"/>
            <a:r>
              <a:rPr lang="ru-RU" dirty="0" smtClean="0"/>
              <a:t>с </a:t>
            </a:r>
            <a:r>
              <a:rPr lang="ru-RU" dirty="0"/>
              <a:t>партньори Общини Сливен, Котел, Твърдица, Нова Загора, Елхово </a:t>
            </a:r>
            <a:endParaRPr lang="bg-BG" dirty="0"/>
          </a:p>
          <a:p>
            <a:pPr algn="ctr"/>
            <a:r>
              <a:rPr lang="bg-BG" dirty="0"/>
              <a:t>„Икономическо и социално сближаване- публично-частни партньорства”</a:t>
            </a:r>
            <a:endParaRPr lang="ru-RU" dirty="0"/>
          </a:p>
          <a:p>
            <a:pPr algn="ctr"/>
            <a:r>
              <a:rPr lang="ru-RU" dirty="0"/>
              <a:t>Бюджетна линия </a:t>
            </a:r>
            <a:r>
              <a:rPr lang="en-GB" dirty="0">
                <a:sym typeface="Symbol" pitchFamily="18" charset="2"/>
              </a:rPr>
              <a:t></a:t>
            </a:r>
            <a:r>
              <a:rPr lang="en-GB" dirty="0"/>
              <a:t> BG</a:t>
            </a:r>
            <a:r>
              <a:rPr lang="ru-RU" dirty="0"/>
              <a:t> 2004-016-711.11.04 </a:t>
            </a:r>
            <a:r>
              <a:rPr lang="bg-BG" dirty="0">
                <a:hlinkClick r:id="rId2"/>
              </a:rPr>
              <a:t>www.rosio.sliven.net</a:t>
            </a:r>
            <a:r>
              <a:rPr lang="en-US" dirty="0"/>
              <a:t> </a:t>
            </a:r>
          </a:p>
        </p:txBody>
      </p:sp>
      <p:pic>
        <p:nvPicPr>
          <p:cNvPr id="14343" name="Picture 7" descr="flayer_rosi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57563"/>
            <a:ext cx="199072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PIM0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429000"/>
            <a:ext cx="3817937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5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3850" y="1852613"/>
            <a:ext cx="838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g-BG" b="1" dirty="0" smtClean="0"/>
              <a:t>Проект „Център </a:t>
            </a:r>
            <a:r>
              <a:rPr lang="bg-BG" b="1" dirty="0"/>
              <a:t>за подкрепа на занаятите- традиция с бъдеще”</a:t>
            </a:r>
            <a:r>
              <a:rPr lang="bg-BG" dirty="0"/>
              <a:t> с партньори </a:t>
            </a:r>
            <a:r>
              <a:rPr lang="bg-BG" dirty="0" smtClean="0"/>
              <a:t>Община </a:t>
            </a:r>
            <a:r>
              <a:rPr lang="bg-BG" dirty="0"/>
              <a:t>Сливен, </a:t>
            </a:r>
            <a:r>
              <a:rPr lang="bg-BG" dirty="0" smtClean="0"/>
              <a:t>ОбщинаТвърдица</a:t>
            </a:r>
            <a:r>
              <a:rPr lang="bg-BG" dirty="0"/>
              <a:t>, Бизнес център Сливен, Бизнес център Нова Загора, Ромска младежка организация.</a:t>
            </a:r>
          </a:p>
          <a:p>
            <a:pPr algn="ctr"/>
            <a:r>
              <a:rPr lang="bg-BG" dirty="0"/>
              <a:t>„Интеграция на пазара на труда на етническите малцинствени групи”</a:t>
            </a:r>
            <a:endParaRPr lang="bg-BG" b="1" dirty="0"/>
          </a:p>
          <a:p>
            <a:pPr algn="ctr"/>
            <a:r>
              <a:rPr lang="bg-BG" b="1" dirty="0"/>
              <a:t>Бюджетна линия: </a:t>
            </a:r>
            <a:r>
              <a:rPr lang="en-GB" b="1" dirty="0"/>
              <a:t>BG</a:t>
            </a:r>
            <a:r>
              <a:rPr lang="bg-BG" b="1" dirty="0"/>
              <a:t> 2004/006-070.05.01</a:t>
            </a:r>
            <a:r>
              <a:rPr lang="bg-BG" dirty="0"/>
              <a:t> </a:t>
            </a:r>
            <a:r>
              <a:rPr lang="bg-BG" b="1" dirty="0">
                <a:hlinkClick r:id="rId2"/>
              </a:rPr>
              <a:t>http://craft.redc-sliven.org/</a:t>
            </a:r>
            <a:r>
              <a:rPr lang="en-US" dirty="0"/>
              <a:t> </a:t>
            </a:r>
          </a:p>
        </p:txBody>
      </p:sp>
      <p:pic>
        <p:nvPicPr>
          <p:cNvPr id="15367" name="Picture 7" descr="HPIM1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49725"/>
            <a:ext cx="82089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opy of kal_stiker"/>
          <p:cNvPicPr>
            <a:picLocks noChangeAspect="1" noChangeArrowheads="1"/>
          </p:cNvPicPr>
          <p:nvPr/>
        </p:nvPicPr>
        <p:blipFill>
          <a:blip r:embed="rId4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57158" y="1428736"/>
            <a:ext cx="838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Проект «Засилване на ролята на гражданското общество в публично-частния диалог за регионално развитие»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Партньори</a:t>
            </a:r>
            <a:r>
              <a:rPr lang="ru-RU" dirty="0"/>
              <a:t>: Фондация за развитие на регион Сливен; Община Сливен, Община Елхово, Община Твърдица</a:t>
            </a:r>
          </a:p>
          <a:p>
            <a:pPr algn="ctr"/>
            <a:r>
              <a:rPr lang="ru-RU" dirty="0"/>
              <a:t> </a:t>
            </a:r>
            <a:r>
              <a:rPr lang="bg-BG" dirty="0"/>
              <a:t>Бюджетна линия </a:t>
            </a:r>
            <a:r>
              <a:rPr lang="en-GB" dirty="0"/>
              <a:t>BG</a:t>
            </a:r>
            <a:r>
              <a:rPr lang="ru-RU" dirty="0"/>
              <a:t> 2005/017-353.01.01-2-026 </a:t>
            </a:r>
            <a:r>
              <a:rPr lang="en-GB" dirty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en-GB" dirty="0" err="1">
                <a:hlinkClick r:id="rId2"/>
              </a:rPr>
              <a:t>csd</a:t>
            </a:r>
            <a:r>
              <a:rPr lang="ru-RU" dirty="0">
                <a:hlinkClick r:id="rId2"/>
              </a:rPr>
              <a:t>.</a:t>
            </a:r>
            <a:r>
              <a:rPr lang="en-GB" dirty="0" err="1">
                <a:hlinkClick r:id="rId2"/>
              </a:rPr>
              <a:t>redc</a:t>
            </a:r>
            <a:r>
              <a:rPr lang="ru-RU" dirty="0">
                <a:hlinkClick r:id="rId2"/>
              </a:rPr>
              <a:t>-</a:t>
            </a:r>
            <a:r>
              <a:rPr lang="en-GB" dirty="0" err="1">
                <a:hlinkClick r:id="rId2"/>
              </a:rPr>
              <a:t>sliven</a:t>
            </a:r>
            <a:r>
              <a:rPr lang="ru-RU" dirty="0">
                <a:hlinkClick r:id="rId2"/>
              </a:rPr>
              <a:t>.</a:t>
            </a:r>
            <a:r>
              <a:rPr lang="en-GB" dirty="0">
                <a:hlinkClick r:id="rId2"/>
              </a:rPr>
              <a:t>org</a:t>
            </a:r>
            <a:r>
              <a:rPr lang="ru-RU" dirty="0">
                <a:hlinkClick r:id="rId2"/>
              </a:rPr>
              <a:t>/</a:t>
            </a:r>
            <a:r>
              <a:rPr lang="en-US" dirty="0"/>
              <a:t> </a:t>
            </a:r>
          </a:p>
        </p:txBody>
      </p:sp>
      <p:pic>
        <p:nvPicPr>
          <p:cNvPr id="16391" name="Picture 7" descr="DSC004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198437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IMG_6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644900"/>
            <a:ext cx="3816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5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14282" y="1214422"/>
            <a:ext cx="838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bg-BG" b="1" dirty="0" smtClean="0"/>
              <a:t>Подобряване </a:t>
            </a:r>
            <a:r>
              <a:rPr lang="bg-BG" b="1" dirty="0"/>
              <a:t>на условията на живот на ромите в България чрез инфраструктурни проекти –национален проект. </a:t>
            </a:r>
            <a:r>
              <a:rPr lang="bg-BG" dirty="0"/>
              <a:t>Финансиран от Институт Отворено общество Будапеща. Изпълнен от консорциум на Фондация „Микрофонд” София, Клуб Отворено общество Русе и Фондация </a:t>
            </a:r>
            <a:r>
              <a:rPr lang="ru-RU" dirty="0"/>
              <a:t>“Регионален център за икономическо развитие” – Сливен.</a:t>
            </a:r>
            <a:endParaRPr lang="en-US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85720" y="2786058"/>
            <a:ext cx="8135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Проект «Правосъдието близо до хората – фаза 2»</a:t>
            </a:r>
            <a:r>
              <a:rPr lang="ru-RU" dirty="0"/>
              <a:t> Финансиран от Фондация «Америка за България». Изпълняван от «Център НПО Разград», координатор за Област Сливен – Фондация «Регионален център за икономическо развитие» гр. Сливен.</a:t>
            </a:r>
            <a:r>
              <a:rPr lang="en-US" dirty="0"/>
              <a:t>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85720" y="4000504"/>
            <a:ext cx="47863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/>
              <a:t>Проект «Областен информационен център»</a:t>
            </a:r>
            <a:r>
              <a:rPr lang="ru-RU" dirty="0"/>
              <a:t> - подизпълнител на дейностите за област Сливен. Организиране на 10 информационни срещи в общините  Котел, Нова Загора и Твърдица и 30  в информационни срещи община Сливен.</a:t>
            </a:r>
            <a:r>
              <a:rPr lang="en-US" dirty="0"/>
              <a:t> </a:t>
            </a:r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0b987d75c333e0d2facd5c8a9fed98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000504"/>
            <a:ext cx="3429024" cy="2286016"/>
          </a:xfrm>
          <a:prstGeom prst="rect">
            <a:avLst/>
          </a:prstGeom>
        </p:spPr>
      </p:pic>
      <p:pic>
        <p:nvPicPr>
          <p:cNvPr id="12" name="Picture 11" descr="изтеглен файл.jpg"/>
          <p:cNvPicPr>
            <a:picLocks noChangeAspect="1"/>
          </p:cNvPicPr>
          <p:nvPr/>
        </p:nvPicPr>
        <p:blipFill>
          <a:blip r:embed="rId4" cstate="print"/>
          <a:srcRect t="10000" b="23333"/>
          <a:stretch>
            <a:fillRect/>
          </a:stretch>
        </p:blipFill>
        <p:spPr>
          <a:xfrm>
            <a:off x="2071670" y="5715015"/>
            <a:ext cx="1285884" cy="714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42844" y="1357298"/>
            <a:ext cx="83582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Проект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„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Безопасен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труд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в МЕБЕЛЛУКС"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Предмет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Обучение на служители за безопасна работа с нововъведено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работно оборудване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и във връзка с въведения стандарт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BS OHSAS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18001-2007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”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Услугата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е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част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от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договор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№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</a:rPr>
              <a:t>ESF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itchFamily="34" charset="0"/>
              </a:rPr>
              <a:t> 2302-02-09002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, „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Безопасен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труд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в МЕБЕЛЛУКС",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схема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за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предоставяне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на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безвъзмездна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финансова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помощ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BG051PO001-2.3.02 „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Безопасен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труд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",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Оперативна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програма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„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Развитие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на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човешките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ресурси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".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3143248"/>
            <a:ext cx="8358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П</a:t>
            </a:r>
            <a:r>
              <a:rPr lang="en-GB" sz="1600" b="1" dirty="0" err="1"/>
              <a:t>роект</a:t>
            </a:r>
            <a:r>
              <a:rPr lang="en-GB" sz="1600" b="1" dirty="0"/>
              <a:t> № BG05М9OР001-1.003-0150 „</a:t>
            </a:r>
            <a:r>
              <a:rPr lang="en-GB" sz="1600" b="1" dirty="0" err="1"/>
              <a:t>Нови</a:t>
            </a:r>
            <a:r>
              <a:rPr lang="en-GB" sz="1600" b="1" dirty="0"/>
              <a:t> </a:t>
            </a:r>
            <a:r>
              <a:rPr lang="en-GB" sz="1600" b="1" dirty="0" err="1"/>
              <a:t>работни</a:t>
            </a:r>
            <a:r>
              <a:rPr lang="en-GB" sz="1600" b="1" dirty="0"/>
              <a:t> </a:t>
            </a:r>
            <a:r>
              <a:rPr lang="en-GB" sz="1600" b="1" dirty="0" err="1"/>
              <a:t>места</a:t>
            </a:r>
            <a:r>
              <a:rPr lang="en-GB" sz="1600" b="1" dirty="0"/>
              <a:t> в „Джоди-1” ЕООД”</a:t>
            </a:r>
            <a:endParaRPr lang="bg-BG" sz="1600" dirty="0"/>
          </a:p>
          <a:p>
            <a:r>
              <a:rPr lang="ru-RU" sz="1600" dirty="0"/>
              <a:t>Организиране и провеждане и методическо ръководство на курс за придобиване на степен на професионална квалификация по</a:t>
            </a:r>
            <a:r>
              <a:rPr lang="en-GB" sz="1600" dirty="0"/>
              <a:t> </a:t>
            </a:r>
            <a:r>
              <a:rPr lang="en-GB" sz="1600" dirty="0" err="1"/>
              <a:t>професия</a:t>
            </a:r>
            <a:r>
              <a:rPr lang="en-GB" sz="1600" dirty="0"/>
              <a:t> „</a:t>
            </a:r>
            <a:r>
              <a:rPr lang="en-GB" sz="1600" dirty="0" err="1"/>
              <a:t>Шивач</a:t>
            </a:r>
            <a:r>
              <a:rPr lang="en-GB" sz="1600" dirty="0"/>
              <a:t>”</a:t>
            </a:r>
            <a:r>
              <a:rPr lang="bg-BG" sz="1600" dirty="0"/>
              <a:t>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282" y="4071942"/>
            <a:ext cx="83582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 err="1"/>
              <a:t>Проект</a:t>
            </a:r>
            <a:r>
              <a:rPr lang="en-GB" sz="1600" b="1" dirty="0"/>
              <a:t> „</a:t>
            </a:r>
            <a:r>
              <a:rPr lang="en-GB" sz="1600" b="1" dirty="0" err="1"/>
              <a:t>Вашето</a:t>
            </a:r>
            <a:r>
              <a:rPr lang="en-GB" sz="1600" b="1" dirty="0"/>
              <a:t> </a:t>
            </a:r>
            <a:r>
              <a:rPr lang="en-GB" sz="1600" b="1" dirty="0" err="1"/>
              <a:t>ново</a:t>
            </a:r>
            <a:r>
              <a:rPr lang="en-GB" sz="1600" b="1" dirty="0"/>
              <a:t> </a:t>
            </a:r>
            <a:r>
              <a:rPr lang="en-GB" sz="1600" b="1" dirty="0" err="1"/>
              <a:t>работно</a:t>
            </a:r>
            <a:r>
              <a:rPr lang="en-GB" sz="1600" b="1" dirty="0"/>
              <a:t> </a:t>
            </a:r>
            <a:r>
              <a:rPr lang="en-GB" sz="1600" b="1" dirty="0" err="1"/>
              <a:t>място</a:t>
            </a:r>
            <a:r>
              <a:rPr lang="en-GB" sz="1600" b="1" dirty="0"/>
              <a:t> </a:t>
            </a:r>
            <a:r>
              <a:rPr lang="en-GB" sz="1600" b="1" dirty="0" err="1"/>
              <a:t>във</a:t>
            </a:r>
            <a:r>
              <a:rPr lang="en-GB" sz="1600" b="1" dirty="0"/>
              <a:t> „</a:t>
            </a:r>
            <a:r>
              <a:rPr lang="en-GB" sz="1600" b="1" dirty="0" err="1"/>
              <a:t>Витос</a:t>
            </a:r>
            <a:r>
              <a:rPr lang="en-GB" sz="1600" b="1" dirty="0"/>
              <a:t> </a:t>
            </a:r>
            <a:r>
              <a:rPr lang="en-GB" sz="1600" b="1" dirty="0" err="1"/>
              <a:t>агро</a:t>
            </a:r>
            <a:r>
              <a:rPr lang="en-GB" sz="1600" b="1" dirty="0"/>
              <a:t>“ ЕООД“.</a:t>
            </a:r>
            <a:endParaRPr lang="bg-BG" sz="1600" dirty="0"/>
          </a:p>
          <a:p>
            <a:r>
              <a:rPr lang="en-GB" sz="1600" dirty="0" err="1"/>
              <a:t>Организирано</a:t>
            </a:r>
            <a:r>
              <a:rPr lang="en-GB" sz="1600" dirty="0"/>
              <a:t> и </a:t>
            </a:r>
            <a:r>
              <a:rPr lang="en-GB" sz="1600" dirty="0" err="1"/>
              <a:t>проведено</a:t>
            </a:r>
            <a:r>
              <a:rPr lang="en-GB" sz="1600" dirty="0"/>
              <a:t> </a:t>
            </a:r>
            <a:r>
              <a:rPr lang="en-GB" sz="1600" dirty="0" err="1"/>
              <a:t>чуждоезиково</a:t>
            </a:r>
            <a:r>
              <a:rPr lang="en-GB" sz="1600" dirty="0"/>
              <a:t> и </a:t>
            </a:r>
            <a:r>
              <a:rPr lang="en-GB" sz="1600" dirty="0" err="1"/>
              <a:t>дигитално</a:t>
            </a:r>
            <a:r>
              <a:rPr lang="en-GB" sz="1600" dirty="0"/>
              <a:t> </a:t>
            </a:r>
            <a:r>
              <a:rPr lang="en-GB" sz="1600" dirty="0" err="1"/>
              <a:t>обучение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20 </a:t>
            </a:r>
            <a:r>
              <a:rPr lang="en-GB" sz="1600" dirty="0" err="1"/>
              <a:t>лица</a:t>
            </a:r>
            <a:r>
              <a:rPr lang="en-GB" sz="1600" dirty="0"/>
              <a:t>. </a:t>
            </a:r>
            <a:r>
              <a:rPr lang="en-GB" sz="1600" dirty="0" err="1"/>
              <a:t>Разработване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учебна</a:t>
            </a:r>
            <a:r>
              <a:rPr lang="en-GB" sz="1600" dirty="0"/>
              <a:t> </a:t>
            </a:r>
            <a:r>
              <a:rPr lang="en-GB" sz="1600" dirty="0" err="1"/>
              <a:t>програма</a:t>
            </a:r>
            <a:r>
              <a:rPr lang="en-GB" sz="1600" dirty="0"/>
              <a:t> и </a:t>
            </a:r>
            <a:r>
              <a:rPr lang="en-GB" sz="1600" dirty="0" err="1"/>
              <a:t>материали</a:t>
            </a:r>
            <a:r>
              <a:rPr lang="en-GB" sz="1600" dirty="0"/>
              <a:t>, </a:t>
            </a:r>
            <a:r>
              <a:rPr lang="en-GB" sz="1600" dirty="0" err="1"/>
              <a:t>методическо</a:t>
            </a:r>
            <a:r>
              <a:rPr lang="en-GB" sz="1600" dirty="0"/>
              <a:t> </a:t>
            </a:r>
            <a:r>
              <a:rPr lang="en-GB" sz="1600" dirty="0" err="1"/>
              <a:t>ръководство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обученията</a:t>
            </a:r>
            <a:r>
              <a:rPr lang="en-GB" sz="1600" dirty="0"/>
              <a:t>.</a:t>
            </a:r>
            <a:endParaRPr lang="bg-BG" sz="16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5720" y="5357825"/>
            <a:ext cx="83582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 err="1"/>
              <a:t>Проект</a:t>
            </a:r>
            <a:r>
              <a:rPr lang="en-GB" sz="1600" b="1" dirty="0"/>
              <a:t> "</a:t>
            </a:r>
            <a:r>
              <a:rPr lang="en-GB" sz="1600" b="1" dirty="0" err="1"/>
              <a:t>Повишаване</a:t>
            </a:r>
            <a:r>
              <a:rPr lang="en-GB" sz="1600" b="1" dirty="0"/>
              <a:t> </a:t>
            </a:r>
            <a:r>
              <a:rPr lang="en-GB" sz="1600" b="1" dirty="0" err="1"/>
              <a:t>конкурентоспособността</a:t>
            </a:r>
            <a:r>
              <a:rPr lang="en-GB" sz="1600" b="1" dirty="0"/>
              <a:t> </a:t>
            </a:r>
            <a:r>
              <a:rPr lang="en-GB" sz="1600" b="1" dirty="0" err="1"/>
              <a:t>на</a:t>
            </a:r>
            <a:r>
              <a:rPr lang="en-GB" sz="1600" b="1" dirty="0"/>
              <a:t> </a:t>
            </a:r>
            <a:r>
              <a:rPr lang="en-GB" sz="1600" b="1" dirty="0" err="1"/>
              <a:t>фирма</a:t>
            </a:r>
            <a:r>
              <a:rPr lang="en-GB" sz="1600" b="1" dirty="0"/>
              <a:t> "</a:t>
            </a:r>
            <a:r>
              <a:rPr lang="en-GB" sz="1600" b="1" dirty="0" err="1"/>
              <a:t>Медистил</a:t>
            </a:r>
            <a:r>
              <a:rPr lang="en-GB" sz="1600" b="1" dirty="0"/>
              <a:t>" ЕООД"</a:t>
            </a:r>
            <a:r>
              <a:rPr lang="en-GB" sz="1600" dirty="0"/>
              <a:t>-</a:t>
            </a:r>
            <a:r>
              <a:rPr lang="en-GB" sz="1600" dirty="0" err="1"/>
              <a:t>Организирано</a:t>
            </a:r>
            <a:r>
              <a:rPr lang="en-GB" sz="1600" dirty="0"/>
              <a:t> и </a:t>
            </a:r>
            <a:r>
              <a:rPr lang="en-GB" sz="1600" dirty="0" err="1"/>
              <a:t>проведено</a:t>
            </a:r>
            <a:r>
              <a:rPr lang="en-GB" sz="1600" dirty="0"/>
              <a:t> </a:t>
            </a:r>
            <a:r>
              <a:rPr lang="en-GB" sz="1600" dirty="0" err="1"/>
              <a:t>чуждоезиково</a:t>
            </a:r>
            <a:r>
              <a:rPr lang="en-GB" sz="1600" dirty="0"/>
              <a:t> и </a:t>
            </a:r>
            <a:r>
              <a:rPr lang="en-GB" sz="1600" dirty="0" err="1"/>
              <a:t>професионално</a:t>
            </a:r>
            <a:r>
              <a:rPr lang="en-GB" sz="1600" dirty="0"/>
              <a:t> </a:t>
            </a:r>
            <a:r>
              <a:rPr lang="en-GB" sz="1600" dirty="0" err="1"/>
              <a:t>обучение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13 </a:t>
            </a:r>
            <a:r>
              <a:rPr lang="en-GB" sz="1600" dirty="0" err="1"/>
              <a:t>лица</a:t>
            </a:r>
            <a:r>
              <a:rPr lang="en-GB" sz="1600" dirty="0"/>
              <a:t>. </a:t>
            </a:r>
            <a:r>
              <a:rPr lang="en-GB" sz="1600" dirty="0" err="1"/>
              <a:t>Разработване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учебна</a:t>
            </a:r>
            <a:r>
              <a:rPr lang="en-GB" sz="1600" dirty="0"/>
              <a:t> </a:t>
            </a:r>
            <a:r>
              <a:rPr lang="en-GB" sz="1600" dirty="0" err="1"/>
              <a:t>програма</a:t>
            </a:r>
            <a:r>
              <a:rPr lang="en-GB" sz="1600" dirty="0"/>
              <a:t> и </a:t>
            </a:r>
            <a:r>
              <a:rPr lang="en-GB" sz="1600" dirty="0" err="1"/>
              <a:t>материали</a:t>
            </a:r>
            <a:r>
              <a:rPr lang="en-GB" sz="1600" dirty="0"/>
              <a:t>, </a:t>
            </a:r>
            <a:r>
              <a:rPr lang="en-GB" sz="1600" dirty="0" err="1"/>
              <a:t>методическо</a:t>
            </a:r>
            <a:r>
              <a:rPr lang="en-GB" sz="1600" dirty="0"/>
              <a:t> </a:t>
            </a:r>
            <a:r>
              <a:rPr lang="en-GB" sz="1600" dirty="0" err="1"/>
              <a:t>ръководство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обученията</a:t>
            </a:r>
            <a:r>
              <a:rPr lang="en-GB" sz="1600" dirty="0"/>
              <a:t>.</a:t>
            </a:r>
            <a:endParaRPr lang="bg-BG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1142984"/>
            <a:ext cx="83582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 err="1"/>
              <a:t>Проект</a:t>
            </a:r>
            <a:r>
              <a:rPr lang="en-GB" sz="1600" b="1" dirty="0"/>
              <a:t> „</a:t>
            </a:r>
            <a:r>
              <a:rPr lang="en-GB" sz="1600" b="1" dirty="0" err="1"/>
              <a:t>Подкрепа</a:t>
            </a:r>
            <a:r>
              <a:rPr lang="en-GB" sz="1600" b="1" dirty="0"/>
              <a:t> </a:t>
            </a:r>
            <a:r>
              <a:rPr lang="en-GB" sz="1600" b="1" dirty="0" err="1"/>
              <a:t>на</a:t>
            </a:r>
            <a:r>
              <a:rPr lang="en-GB" sz="1600" b="1" dirty="0"/>
              <a:t> </a:t>
            </a:r>
            <a:r>
              <a:rPr lang="en-GB" sz="1600" b="1" dirty="0" err="1"/>
              <a:t>предприемачеството</a:t>
            </a:r>
            <a:r>
              <a:rPr lang="en-GB" sz="1600" b="1" dirty="0"/>
              <a:t> в </a:t>
            </a:r>
            <a:r>
              <a:rPr lang="en-GB" sz="1600" b="1" dirty="0" err="1"/>
              <a:t>Област</a:t>
            </a:r>
            <a:r>
              <a:rPr lang="en-GB" sz="1600" b="1" dirty="0"/>
              <a:t> </a:t>
            </a:r>
            <a:r>
              <a:rPr lang="en-GB" sz="1600" b="1" dirty="0" err="1"/>
              <a:t>Сливен</a:t>
            </a:r>
            <a:r>
              <a:rPr lang="en-GB" sz="1600" b="1" dirty="0"/>
              <a:t>”</a:t>
            </a:r>
            <a:endParaRPr lang="bg-BG" sz="1600" dirty="0"/>
          </a:p>
          <a:p>
            <a:r>
              <a:rPr lang="en-GB" sz="1600" dirty="0" err="1"/>
              <a:t>Предоставяне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консултации</a:t>
            </a:r>
            <a:r>
              <a:rPr lang="en-GB" sz="1600" dirty="0"/>
              <a:t> </a:t>
            </a:r>
            <a:r>
              <a:rPr lang="en-GB" sz="1600" dirty="0" err="1"/>
              <a:t>по</a:t>
            </a:r>
            <a:r>
              <a:rPr lang="en-GB" sz="1600" dirty="0"/>
              <a:t> </a:t>
            </a:r>
            <a:r>
              <a:rPr lang="en-GB" sz="1600" dirty="0" err="1"/>
              <a:t>предприемачество</a:t>
            </a:r>
            <a:r>
              <a:rPr lang="en-GB" sz="1600" dirty="0"/>
              <a:t>. </a:t>
            </a:r>
            <a:r>
              <a:rPr lang="en-GB" sz="1600" dirty="0" err="1"/>
              <a:t>Изпълнените</a:t>
            </a:r>
            <a:r>
              <a:rPr lang="en-GB" sz="1600" dirty="0"/>
              <a:t> </a:t>
            </a:r>
            <a:r>
              <a:rPr lang="en-GB" sz="1600" dirty="0" err="1"/>
              <a:t>ангажименти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РЦИР </a:t>
            </a:r>
            <a:r>
              <a:rPr lang="en-GB" sz="1600" dirty="0" err="1"/>
              <a:t>са</a:t>
            </a:r>
            <a:r>
              <a:rPr lang="en-GB" sz="1600" dirty="0"/>
              <a:t>:</a:t>
            </a:r>
            <a:endParaRPr lang="bg-BG" sz="1600" dirty="0"/>
          </a:p>
          <a:p>
            <a:r>
              <a:rPr lang="en-GB" sz="1600" dirty="0"/>
              <a:t>-</a:t>
            </a:r>
            <a:r>
              <a:rPr lang="en-GB" sz="1600" dirty="0" err="1"/>
              <a:t>индивидуални</a:t>
            </a:r>
            <a:r>
              <a:rPr lang="en-GB" sz="1600" dirty="0"/>
              <a:t> </a:t>
            </a:r>
            <a:r>
              <a:rPr lang="en-GB" sz="1600" dirty="0" err="1"/>
              <a:t>консултации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безработни</a:t>
            </a:r>
            <a:r>
              <a:rPr lang="en-GB" sz="1600" dirty="0"/>
              <a:t> и </a:t>
            </a:r>
            <a:r>
              <a:rPr lang="en-GB" sz="1600" dirty="0" err="1"/>
              <a:t>други</a:t>
            </a:r>
            <a:r>
              <a:rPr lang="en-GB" sz="1600" dirty="0"/>
              <a:t> </a:t>
            </a:r>
            <a:r>
              <a:rPr lang="en-GB" sz="1600" dirty="0" err="1"/>
              <a:t>лица</a:t>
            </a:r>
            <a:r>
              <a:rPr lang="en-GB" sz="1600" dirty="0"/>
              <a:t> </a:t>
            </a:r>
            <a:r>
              <a:rPr lang="en-GB" sz="1600" dirty="0" err="1"/>
              <a:t>по</a:t>
            </a:r>
            <a:r>
              <a:rPr lang="en-GB" sz="1600" dirty="0"/>
              <a:t> </a:t>
            </a:r>
            <a:r>
              <a:rPr lang="en-GB" sz="1600" dirty="0" err="1"/>
              <a:t>предприемачество</a:t>
            </a:r>
            <a:r>
              <a:rPr lang="en-US" sz="1600" dirty="0"/>
              <a:t>;</a:t>
            </a:r>
            <a:endParaRPr lang="bg-BG" sz="1600" dirty="0"/>
          </a:p>
          <a:p>
            <a:r>
              <a:rPr lang="en-GB" sz="1600" dirty="0"/>
              <a:t>-</a:t>
            </a:r>
            <a:r>
              <a:rPr lang="en-GB" sz="1600" dirty="0" err="1"/>
              <a:t>Подготовката</a:t>
            </a:r>
            <a:r>
              <a:rPr lang="en-GB" sz="1600" dirty="0"/>
              <a:t> </a:t>
            </a:r>
            <a:r>
              <a:rPr lang="en-GB" sz="1600" dirty="0" err="1"/>
              <a:t>им</a:t>
            </a:r>
            <a:r>
              <a:rPr lang="en-GB" sz="1600" dirty="0"/>
              <a:t> </a:t>
            </a:r>
            <a:r>
              <a:rPr lang="en-GB" sz="1600" dirty="0" err="1"/>
              <a:t>за</a:t>
            </a:r>
            <a:r>
              <a:rPr lang="en-GB" sz="1600" dirty="0"/>
              <a:t> </a:t>
            </a:r>
            <a:r>
              <a:rPr lang="en-GB" sz="1600" dirty="0" err="1"/>
              <a:t>самостоятелна</a:t>
            </a:r>
            <a:r>
              <a:rPr lang="en-GB" sz="1600" dirty="0"/>
              <a:t> </a:t>
            </a:r>
            <a:r>
              <a:rPr lang="en-GB" sz="1600" dirty="0" err="1"/>
              <a:t>стопанска</a:t>
            </a:r>
            <a:r>
              <a:rPr lang="en-GB" sz="1600" dirty="0"/>
              <a:t> </a:t>
            </a:r>
            <a:r>
              <a:rPr lang="en-GB" sz="1600" dirty="0" err="1"/>
              <a:t>дейност</a:t>
            </a:r>
            <a:r>
              <a:rPr lang="en-US" sz="1600" dirty="0"/>
              <a:t>;</a:t>
            </a:r>
            <a:endParaRPr lang="bg-BG" sz="1600" dirty="0"/>
          </a:p>
          <a:p>
            <a:r>
              <a:rPr lang="en-GB" sz="1600" dirty="0"/>
              <a:t>-</a:t>
            </a:r>
            <a:r>
              <a:rPr lang="en-GB" sz="1600" dirty="0" err="1"/>
              <a:t>консултации</a:t>
            </a:r>
            <a:r>
              <a:rPr lang="en-GB" sz="1600" dirty="0"/>
              <a:t> </a:t>
            </a:r>
            <a:r>
              <a:rPr lang="en-GB" sz="1600" dirty="0" err="1"/>
              <a:t>за</a:t>
            </a:r>
            <a:r>
              <a:rPr lang="en-GB" sz="1600" dirty="0"/>
              <a:t> </a:t>
            </a:r>
            <a:r>
              <a:rPr lang="en-GB" sz="1600" dirty="0" err="1"/>
              <a:t>разработване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бизнес</a:t>
            </a:r>
            <a:r>
              <a:rPr lang="en-GB" sz="1600" dirty="0"/>
              <a:t> </a:t>
            </a:r>
            <a:r>
              <a:rPr lang="en-GB" sz="1600" dirty="0" err="1"/>
              <a:t>идеи</a:t>
            </a:r>
            <a:r>
              <a:rPr lang="en-GB" sz="1600" dirty="0"/>
              <a:t> и </a:t>
            </a:r>
            <a:r>
              <a:rPr lang="en-GB" sz="1600" dirty="0" err="1"/>
              <a:t>планове</a:t>
            </a:r>
            <a:r>
              <a:rPr lang="en-US" sz="1600" dirty="0"/>
              <a:t>;</a:t>
            </a:r>
            <a:endParaRPr lang="bg-BG" sz="1600" dirty="0"/>
          </a:p>
          <a:p>
            <a:r>
              <a:rPr lang="en-GB" sz="1600" dirty="0"/>
              <a:t>-</a:t>
            </a:r>
            <a:r>
              <a:rPr lang="en-GB" sz="1600" dirty="0" err="1"/>
              <a:t>помощ</a:t>
            </a:r>
            <a:r>
              <a:rPr lang="en-GB" sz="1600" dirty="0"/>
              <a:t> </a:t>
            </a:r>
            <a:r>
              <a:rPr lang="en-GB" sz="1600" dirty="0" err="1"/>
              <a:t>при</a:t>
            </a:r>
            <a:r>
              <a:rPr lang="en-GB" sz="1600" dirty="0"/>
              <a:t> </a:t>
            </a:r>
            <a:r>
              <a:rPr lang="en-GB" sz="1600" dirty="0" err="1"/>
              <a:t>регистрация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стопанска</a:t>
            </a:r>
            <a:r>
              <a:rPr lang="en-GB" sz="1600" dirty="0"/>
              <a:t> </a:t>
            </a:r>
            <a:r>
              <a:rPr lang="en-GB" sz="1600" dirty="0" err="1"/>
              <a:t>дейност</a:t>
            </a:r>
            <a:r>
              <a:rPr lang="en-GB" sz="1600" dirty="0"/>
              <a:t>.</a:t>
            </a:r>
            <a:endParaRPr lang="bg-BG" sz="1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9" y="3052891"/>
            <a:ext cx="47149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500" b="1" dirty="0"/>
              <a:t>О</a:t>
            </a:r>
            <a:r>
              <a:rPr lang="bg-BG" sz="1500" b="1" dirty="0"/>
              <a:t>П </a:t>
            </a:r>
            <a:r>
              <a:rPr lang="en-GB" sz="1500" b="1" dirty="0"/>
              <a:t>„</a:t>
            </a:r>
            <a:r>
              <a:rPr lang="en-GB" sz="1500" b="1" dirty="0" err="1"/>
              <a:t>Развитие</a:t>
            </a:r>
            <a:r>
              <a:rPr lang="en-GB" sz="1500" b="1" dirty="0"/>
              <a:t> </a:t>
            </a:r>
            <a:r>
              <a:rPr lang="en-GB" sz="1500" b="1" dirty="0" err="1"/>
              <a:t>на</a:t>
            </a:r>
            <a:r>
              <a:rPr lang="en-GB" sz="1500" b="1" dirty="0"/>
              <a:t> </a:t>
            </a:r>
            <a:r>
              <a:rPr lang="en-GB" sz="1500" b="1" dirty="0" err="1"/>
              <a:t>човешките</a:t>
            </a:r>
            <a:r>
              <a:rPr lang="en-GB" sz="1500" b="1" dirty="0"/>
              <a:t> </a:t>
            </a:r>
            <a:r>
              <a:rPr lang="en-GB" sz="1500" b="1" dirty="0" err="1"/>
              <a:t>ресурси</a:t>
            </a:r>
            <a:r>
              <a:rPr lang="en-GB" sz="1500" b="1" dirty="0"/>
              <a:t>”</a:t>
            </a:r>
            <a:endParaRPr lang="bg-BG" sz="1500" dirty="0"/>
          </a:p>
          <a:p>
            <a:r>
              <a:rPr lang="en-GB" sz="1500" dirty="0" err="1"/>
              <a:t>От</a:t>
            </a:r>
            <a:r>
              <a:rPr lang="en-GB" sz="1500" dirty="0"/>
              <a:t> 2010 </a:t>
            </a:r>
            <a:r>
              <a:rPr lang="en-GB" sz="1500" dirty="0" err="1"/>
              <a:t>година</a:t>
            </a:r>
            <a:r>
              <a:rPr lang="en-GB" sz="1500" dirty="0"/>
              <a:t> ЦПО </a:t>
            </a:r>
            <a:r>
              <a:rPr lang="en-GB" sz="1500" dirty="0" err="1"/>
              <a:t>към</a:t>
            </a:r>
            <a:r>
              <a:rPr lang="en-GB" sz="1500" dirty="0"/>
              <a:t> РЦИР </a:t>
            </a:r>
            <a:r>
              <a:rPr lang="en-GB" sz="1500" dirty="0" err="1"/>
              <a:t>Сливен</a:t>
            </a:r>
            <a:r>
              <a:rPr lang="en-GB" sz="1500" dirty="0"/>
              <a:t> </a:t>
            </a:r>
            <a:r>
              <a:rPr lang="en-GB" sz="1500" dirty="0" err="1"/>
              <a:t>има</a:t>
            </a:r>
            <a:r>
              <a:rPr lang="en-GB" sz="1500" dirty="0"/>
              <a:t> </a:t>
            </a:r>
            <a:r>
              <a:rPr lang="en-GB" sz="1500" dirty="0" err="1"/>
              <a:t>сключено</a:t>
            </a:r>
            <a:r>
              <a:rPr lang="en-GB" sz="1500" dirty="0"/>
              <a:t> </a:t>
            </a:r>
            <a:r>
              <a:rPr lang="en-GB" sz="1500" dirty="0" err="1"/>
              <a:t>споразумение</a:t>
            </a:r>
            <a:r>
              <a:rPr lang="en-GB" sz="1500" dirty="0"/>
              <a:t> с </a:t>
            </a:r>
            <a:r>
              <a:rPr lang="en-GB" sz="1500" dirty="0" err="1"/>
              <a:t>Агенция</a:t>
            </a:r>
            <a:r>
              <a:rPr lang="en-GB" sz="1500" dirty="0"/>
              <a:t> </a:t>
            </a:r>
            <a:r>
              <a:rPr lang="en-GB" sz="1500" dirty="0" err="1"/>
              <a:t>по</a:t>
            </a:r>
            <a:r>
              <a:rPr lang="en-GB" sz="1500" dirty="0"/>
              <a:t> </a:t>
            </a:r>
            <a:r>
              <a:rPr lang="en-GB" sz="1500" dirty="0" err="1"/>
              <a:t>заетостта</a:t>
            </a:r>
            <a:r>
              <a:rPr lang="en-GB" sz="1500" dirty="0"/>
              <a:t> и </a:t>
            </a:r>
            <a:r>
              <a:rPr lang="en-GB" sz="1500" dirty="0" err="1"/>
              <a:t>провежда</a:t>
            </a:r>
            <a:r>
              <a:rPr lang="en-GB" sz="1500" dirty="0"/>
              <a:t> </a:t>
            </a:r>
            <a:r>
              <a:rPr lang="en-GB" sz="1500" dirty="0" err="1"/>
              <a:t>обучения</a:t>
            </a:r>
            <a:r>
              <a:rPr lang="en-GB" sz="1500" dirty="0"/>
              <a:t> с </a:t>
            </a:r>
            <a:r>
              <a:rPr lang="en-GB" sz="1500" dirty="0" err="1"/>
              <a:t>ваучери</a:t>
            </a:r>
            <a:r>
              <a:rPr lang="en-GB" sz="1500" dirty="0"/>
              <a:t> </a:t>
            </a:r>
            <a:r>
              <a:rPr lang="en-GB" sz="1500" dirty="0" err="1"/>
              <a:t>по</a:t>
            </a:r>
            <a:r>
              <a:rPr lang="en-GB" sz="1500" dirty="0"/>
              <a:t> </a:t>
            </a:r>
            <a:r>
              <a:rPr lang="en-GB" sz="1500" dirty="0" err="1"/>
              <a:t>следните</a:t>
            </a:r>
            <a:r>
              <a:rPr lang="en-GB" sz="1500" dirty="0"/>
              <a:t> </a:t>
            </a:r>
            <a:r>
              <a:rPr lang="en-GB" sz="1500" dirty="0" err="1"/>
              <a:t>схеми</a:t>
            </a:r>
            <a:r>
              <a:rPr lang="en-GB" sz="1500" dirty="0"/>
              <a:t> </a:t>
            </a:r>
            <a:r>
              <a:rPr lang="en-GB" sz="1500" dirty="0" err="1"/>
              <a:t>от</a:t>
            </a:r>
            <a:r>
              <a:rPr lang="bg-BG" sz="1500" dirty="0"/>
              <a:t> ОП </a:t>
            </a:r>
            <a:r>
              <a:rPr lang="ru-RU" sz="1500" b="1" dirty="0"/>
              <a:t>«</a:t>
            </a:r>
            <a:r>
              <a:rPr lang="ru-RU" sz="1500" dirty="0"/>
              <a:t>Развитие на човешките ресурси»  - </a:t>
            </a:r>
            <a:r>
              <a:rPr lang="en-GB" sz="1500" dirty="0"/>
              <a:t>“</a:t>
            </a:r>
            <a:r>
              <a:rPr lang="en-GB" sz="1500" dirty="0" err="1"/>
              <a:t>Аз</a:t>
            </a:r>
            <a:r>
              <a:rPr lang="en-GB" sz="1500" dirty="0"/>
              <a:t> </a:t>
            </a:r>
            <a:r>
              <a:rPr lang="en-GB" sz="1500" dirty="0" err="1"/>
              <a:t>мога</a:t>
            </a:r>
            <a:r>
              <a:rPr lang="en-GB" sz="1500" dirty="0"/>
              <a:t>” ,“</a:t>
            </a:r>
            <a:r>
              <a:rPr lang="en-GB" sz="1500" dirty="0" err="1"/>
              <a:t>Аз</a:t>
            </a:r>
            <a:r>
              <a:rPr lang="en-GB" sz="1500" dirty="0"/>
              <a:t> </a:t>
            </a:r>
            <a:r>
              <a:rPr lang="en-GB" sz="1500" dirty="0" err="1"/>
              <a:t>мога</a:t>
            </a:r>
            <a:r>
              <a:rPr lang="en-GB" sz="1500" dirty="0"/>
              <a:t> </a:t>
            </a:r>
            <a:r>
              <a:rPr lang="en-GB" sz="1500" dirty="0" err="1"/>
              <a:t>повече</a:t>
            </a:r>
            <a:r>
              <a:rPr lang="en-GB" sz="1500" dirty="0"/>
              <a:t>” </a:t>
            </a:r>
            <a:r>
              <a:rPr lang="bg-BG" sz="1500" dirty="0"/>
              <a:t>и „Ваучери </a:t>
            </a:r>
            <a:r>
              <a:rPr lang="ru-RU" sz="1500" dirty="0"/>
              <a:t>за заети лица» </a:t>
            </a:r>
            <a:r>
              <a:rPr lang="en-GB" sz="1500" dirty="0"/>
              <a:t>и “</a:t>
            </a:r>
            <a:r>
              <a:rPr lang="en-GB" sz="1500" dirty="0" err="1"/>
              <a:t>Първа</a:t>
            </a:r>
            <a:r>
              <a:rPr lang="en-GB" sz="1500" dirty="0"/>
              <a:t> </a:t>
            </a:r>
            <a:r>
              <a:rPr lang="en-GB" sz="1500" dirty="0" err="1"/>
              <a:t>работа</a:t>
            </a:r>
            <a:r>
              <a:rPr lang="en-GB" sz="1500" dirty="0"/>
              <a:t>”, “</a:t>
            </a:r>
            <a:r>
              <a:rPr lang="en-GB" sz="1500" dirty="0" err="1"/>
              <a:t>Нов</a:t>
            </a:r>
            <a:r>
              <a:rPr lang="en-GB" sz="1500" dirty="0"/>
              <a:t> </a:t>
            </a:r>
            <a:r>
              <a:rPr lang="en-GB" sz="1500" dirty="0" err="1"/>
              <a:t>избор</a:t>
            </a:r>
            <a:r>
              <a:rPr lang="en-GB" sz="1500" dirty="0"/>
              <a:t> - </a:t>
            </a:r>
            <a:r>
              <a:rPr lang="en-GB" sz="1500" dirty="0" err="1"/>
              <a:t>развитие</a:t>
            </a:r>
            <a:r>
              <a:rPr lang="en-GB" sz="1500" dirty="0"/>
              <a:t> и </a:t>
            </a:r>
            <a:r>
              <a:rPr lang="en-GB" sz="1500" dirty="0" err="1"/>
              <a:t>реализация</a:t>
            </a:r>
            <a:r>
              <a:rPr lang="en-GB" sz="1500" dirty="0"/>
              <a:t>”</a:t>
            </a:r>
            <a:r>
              <a:rPr lang="bg-BG" sz="1500" dirty="0"/>
              <a:t>, „Развитие”и </a:t>
            </a:r>
            <a:r>
              <a:rPr lang="en-GB" sz="1500" dirty="0"/>
              <a:t>„</a:t>
            </a:r>
            <a:r>
              <a:rPr lang="en-GB" sz="1500" dirty="0" err="1"/>
              <a:t>Обучение</a:t>
            </a:r>
            <a:r>
              <a:rPr lang="en-GB" sz="1500" dirty="0"/>
              <a:t> </a:t>
            </a:r>
            <a:r>
              <a:rPr lang="en-GB" sz="1500" dirty="0" err="1"/>
              <a:t>след</a:t>
            </a:r>
            <a:r>
              <a:rPr lang="en-GB" sz="1500" dirty="0"/>
              <a:t> </a:t>
            </a:r>
            <a:r>
              <a:rPr lang="en-GB" sz="1500" dirty="0" err="1"/>
              <a:t>курсове</a:t>
            </a:r>
            <a:r>
              <a:rPr lang="en-GB" sz="1500" dirty="0"/>
              <a:t> </a:t>
            </a:r>
            <a:r>
              <a:rPr lang="en-GB" sz="1500" dirty="0" err="1"/>
              <a:t>по</a:t>
            </a:r>
            <a:r>
              <a:rPr lang="en-GB" sz="1500" dirty="0"/>
              <a:t> </a:t>
            </a:r>
            <a:r>
              <a:rPr lang="en-GB" sz="1500" dirty="0" err="1"/>
              <a:t>ограмотяване</a:t>
            </a:r>
            <a:r>
              <a:rPr lang="bg-BG" sz="1500" dirty="0"/>
              <a:t>” </a:t>
            </a:r>
            <a:r>
              <a:rPr lang="en-US" sz="1500" dirty="0" err="1"/>
              <a:t>за</a:t>
            </a:r>
            <a:r>
              <a:rPr lang="en-US" sz="1500" dirty="0"/>
              <a:t> </a:t>
            </a:r>
            <a:r>
              <a:rPr lang="en-US" sz="1500" dirty="0" err="1"/>
              <a:t>безработни</a:t>
            </a:r>
            <a:r>
              <a:rPr lang="en-US" sz="1500" dirty="0"/>
              <a:t> </a:t>
            </a:r>
            <a:r>
              <a:rPr lang="bg-BG" sz="1500" dirty="0"/>
              <a:t>и заети </a:t>
            </a:r>
            <a:r>
              <a:rPr lang="en-US" sz="1500" dirty="0" err="1"/>
              <a:t>лица</a:t>
            </a:r>
            <a:r>
              <a:rPr lang="en-US" sz="1500" dirty="0"/>
              <a:t>.</a:t>
            </a:r>
            <a:r>
              <a:rPr lang="en-GB" sz="1500" dirty="0"/>
              <a:t> С</a:t>
            </a:r>
            <a:r>
              <a:rPr lang="en-US" sz="1500" dirty="0" err="1"/>
              <a:t>хема</a:t>
            </a:r>
            <a:r>
              <a:rPr lang="en-GB" sz="1500" dirty="0" err="1"/>
              <a:t>та</a:t>
            </a:r>
            <a:r>
              <a:rPr lang="en-US" sz="1500" dirty="0"/>
              <a:t> </a:t>
            </a:r>
            <a:r>
              <a:rPr lang="en-US" sz="1500" dirty="0" err="1"/>
              <a:t>финансира</a:t>
            </a:r>
            <a:r>
              <a:rPr lang="en-US" sz="1500" dirty="0"/>
              <a:t> </a:t>
            </a:r>
            <a:r>
              <a:rPr lang="en-US" sz="1500" dirty="0" err="1"/>
              <a:t>професионално</a:t>
            </a:r>
            <a:r>
              <a:rPr lang="en-US" sz="1500" dirty="0"/>
              <a:t> </a:t>
            </a:r>
            <a:r>
              <a:rPr lang="en-US" sz="1500" dirty="0" err="1"/>
              <a:t>обучение</a:t>
            </a:r>
            <a:r>
              <a:rPr lang="en-US" sz="1500" dirty="0"/>
              <a:t> </a:t>
            </a:r>
            <a:r>
              <a:rPr lang="en-US" sz="1500" dirty="0" err="1"/>
              <a:t>по</a:t>
            </a:r>
            <a:r>
              <a:rPr lang="en-US" sz="1500" dirty="0"/>
              <a:t> </a:t>
            </a:r>
            <a:r>
              <a:rPr lang="en-US" sz="1500" dirty="0" err="1"/>
              <a:t>първа</a:t>
            </a:r>
            <a:r>
              <a:rPr lang="en-US" sz="1500" dirty="0"/>
              <a:t> и </a:t>
            </a:r>
            <a:r>
              <a:rPr lang="en-US" sz="1500" dirty="0" err="1"/>
              <a:t>втора</a:t>
            </a:r>
            <a:r>
              <a:rPr lang="en-US" sz="1500" dirty="0"/>
              <a:t> </a:t>
            </a:r>
            <a:r>
              <a:rPr lang="en-US" sz="1500" dirty="0" err="1"/>
              <a:t>квалификационна</a:t>
            </a:r>
            <a:r>
              <a:rPr lang="en-US" sz="1500" dirty="0"/>
              <a:t> </a:t>
            </a:r>
            <a:r>
              <a:rPr lang="en-US" sz="1500" dirty="0" err="1"/>
              <a:t>степен</a:t>
            </a:r>
            <a:r>
              <a:rPr lang="en-US" sz="1500" dirty="0"/>
              <a:t> и </a:t>
            </a:r>
            <a:r>
              <a:rPr lang="en-US" sz="1500" dirty="0" err="1"/>
              <a:t>обучение</a:t>
            </a:r>
            <a:r>
              <a:rPr lang="en-US" sz="1500" dirty="0"/>
              <a:t> </a:t>
            </a:r>
            <a:r>
              <a:rPr lang="en-US" sz="1500" dirty="0" err="1"/>
              <a:t>по</a:t>
            </a:r>
            <a:r>
              <a:rPr lang="en-US" sz="1500" dirty="0"/>
              <a:t> </a:t>
            </a:r>
            <a:r>
              <a:rPr lang="en-US" sz="1500" dirty="0" err="1"/>
              <a:t>част</a:t>
            </a:r>
            <a:r>
              <a:rPr lang="en-US" sz="1500" dirty="0"/>
              <a:t> </a:t>
            </a:r>
            <a:r>
              <a:rPr lang="en-US" sz="1500" dirty="0" err="1"/>
              <a:t>от</a:t>
            </a:r>
            <a:r>
              <a:rPr lang="en-US" sz="1500" dirty="0"/>
              <a:t> </a:t>
            </a:r>
            <a:r>
              <a:rPr lang="en-US" sz="1500" dirty="0" err="1"/>
              <a:t>професия</a:t>
            </a:r>
            <a:r>
              <a:rPr lang="en-US" sz="1500" dirty="0"/>
              <a:t> </a:t>
            </a:r>
            <a:r>
              <a:rPr lang="en-US" sz="1500" dirty="0" err="1"/>
              <a:t>по</a:t>
            </a:r>
            <a:r>
              <a:rPr lang="en-US" sz="1500" dirty="0"/>
              <a:t> </a:t>
            </a:r>
            <a:r>
              <a:rPr lang="en-US" sz="1500" dirty="0" err="1"/>
              <a:t>първа</a:t>
            </a:r>
            <a:r>
              <a:rPr lang="en-US" sz="1500" dirty="0"/>
              <a:t>, </a:t>
            </a:r>
            <a:r>
              <a:rPr lang="en-US" sz="1500" dirty="0" err="1"/>
              <a:t>втора</a:t>
            </a:r>
            <a:r>
              <a:rPr lang="en-US" sz="1500" dirty="0"/>
              <a:t> и </a:t>
            </a:r>
            <a:r>
              <a:rPr lang="en-US" sz="1500" dirty="0" err="1"/>
              <a:t>трета</a:t>
            </a:r>
            <a:r>
              <a:rPr lang="en-US" sz="1500" dirty="0"/>
              <a:t> </a:t>
            </a:r>
            <a:r>
              <a:rPr lang="en-US" sz="1500" dirty="0" err="1"/>
              <a:t>квалификационна</a:t>
            </a:r>
            <a:r>
              <a:rPr lang="en-US" sz="1500" dirty="0"/>
              <a:t> </a:t>
            </a:r>
            <a:r>
              <a:rPr lang="en-US" sz="1500" dirty="0" err="1"/>
              <a:t>степен</a:t>
            </a:r>
            <a:r>
              <a:rPr lang="en-US" sz="1500" dirty="0"/>
              <a:t>, </a:t>
            </a:r>
            <a:r>
              <a:rPr lang="en-US" sz="1500" dirty="0" err="1"/>
              <a:t>както</a:t>
            </a:r>
            <a:r>
              <a:rPr lang="en-US" sz="1500" dirty="0"/>
              <a:t> и </a:t>
            </a:r>
            <a:r>
              <a:rPr lang="en-US" sz="1500" dirty="0" err="1"/>
              <a:t>обучения</a:t>
            </a:r>
            <a:r>
              <a:rPr lang="en-US" sz="1500" dirty="0"/>
              <a:t> </a:t>
            </a:r>
            <a:r>
              <a:rPr lang="en-US" sz="1500" dirty="0" err="1"/>
              <a:t>по</a:t>
            </a:r>
            <a:r>
              <a:rPr lang="en-US" sz="1500" dirty="0"/>
              <a:t> </a:t>
            </a:r>
            <a:r>
              <a:rPr lang="en-US" sz="1500" dirty="0" err="1"/>
              <a:t>ключови</a:t>
            </a:r>
            <a:r>
              <a:rPr lang="en-US" sz="1500" dirty="0"/>
              <a:t> </a:t>
            </a:r>
            <a:r>
              <a:rPr lang="en-US" sz="1500" dirty="0" err="1"/>
              <a:t>компетентности</a:t>
            </a:r>
            <a:r>
              <a:rPr lang="en-GB" sz="1500" dirty="0"/>
              <a:t>. </a:t>
            </a:r>
            <a:endParaRPr lang="bg-BG" sz="15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5214942" y="2786058"/>
          <a:ext cx="354806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1266094"/>
            <a:ext cx="83582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g-BG" sz="1600" b="1" dirty="0"/>
              <a:t>П</a:t>
            </a:r>
            <a:r>
              <a:rPr lang="en-GB" sz="1600" b="1" dirty="0" err="1"/>
              <a:t>роект</a:t>
            </a:r>
            <a:r>
              <a:rPr lang="en-GB" sz="1600" b="1" dirty="0"/>
              <a:t> „</a:t>
            </a:r>
            <a:r>
              <a:rPr lang="en-US" sz="1600" b="1" dirty="0" err="1"/>
              <a:t>Провеждане</a:t>
            </a:r>
            <a:r>
              <a:rPr lang="en-US" sz="1600" b="1" dirty="0"/>
              <a:t> </a:t>
            </a:r>
            <a:r>
              <a:rPr lang="en-US" sz="1600" b="1" dirty="0" smtClean="0"/>
              <a:t>н</a:t>
            </a:r>
            <a:r>
              <a:rPr lang="bg-BG" sz="1600" b="1" dirty="0" smtClean="0"/>
              <a:t>а</a:t>
            </a:r>
            <a:r>
              <a:rPr lang="en-US" sz="1600" b="1" dirty="0" smtClean="0"/>
              <a:t> </a:t>
            </a:r>
            <a:r>
              <a:rPr lang="bg-BG" sz="1600" b="1" dirty="0" smtClean="0"/>
              <a:t>специализирани </a:t>
            </a:r>
            <a:r>
              <a:rPr lang="en-US" sz="1600" b="1" dirty="0" err="1" smtClean="0"/>
              <a:t>обучения</a:t>
            </a:r>
            <a:r>
              <a:rPr lang="en-US" sz="1600" b="1" dirty="0" smtClean="0"/>
              <a:t> </a:t>
            </a:r>
            <a:r>
              <a:rPr lang="en-US" sz="1600" b="1" dirty="0" err="1"/>
              <a:t>за</a:t>
            </a:r>
            <a:r>
              <a:rPr lang="en-US" sz="1600" b="1" dirty="0"/>
              <a:t> </a:t>
            </a:r>
            <a:r>
              <a:rPr lang="en-US" sz="1600" b="1" dirty="0" err="1"/>
              <a:t>увеличаване</a:t>
            </a:r>
            <a:r>
              <a:rPr lang="en-US" sz="1600" b="1" dirty="0"/>
              <a:t> </a:t>
            </a:r>
            <a:r>
              <a:rPr lang="en-US" sz="1600" b="1" dirty="0" err="1"/>
              <a:t>на</a:t>
            </a:r>
            <a:r>
              <a:rPr lang="en-US" sz="1600" b="1" dirty="0"/>
              <a:t> </a:t>
            </a:r>
            <a:r>
              <a:rPr lang="en-US" sz="1600" b="1" dirty="0" err="1"/>
              <a:t>специализираните</a:t>
            </a:r>
            <a:r>
              <a:rPr lang="en-US" sz="1600" b="1" dirty="0"/>
              <a:t> </a:t>
            </a:r>
            <a:r>
              <a:rPr lang="en-US" sz="1600" b="1" dirty="0" err="1"/>
              <a:t>знания</a:t>
            </a:r>
            <a:r>
              <a:rPr lang="en-US" sz="1600" b="1" dirty="0"/>
              <a:t>, </a:t>
            </a:r>
            <a:r>
              <a:rPr lang="en-US" sz="1600" b="1" dirty="0" err="1"/>
              <a:t>подобряване</a:t>
            </a:r>
            <a:r>
              <a:rPr lang="en-US" sz="1600" b="1" dirty="0"/>
              <a:t> </a:t>
            </a:r>
            <a:r>
              <a:rPr lang="en-US" sz="1600" b="1" dirty="0" err="1"/>
              <a:t>на</a:t>
            </a:r>
            <a:r>
              <a:rPr lang="en-US" sz="1600" b="1" dirty="0"/>
              <a:t> </a:t>
            </a:r>
            <a:r>
              <a:rPr lang="en-US" sz="1600" b="1" dirty="0" err="1"/>
              <a:t>уменията</a:t>
            </a:r>
            <a:r>
              <a:rPr lang="en-US" sz="1600" b="1" dirty="0"/>
              <a:t> и </a:t>
            </a:r>
            <a:r>
              <a:rPr lang="en-US" sz="1600" b="1" dirty="0" err="1"/>
              <a:t>повишаване</a:t>
            </a:r>
            <a:r>
              <a:rPr lang="en-US" sz="1600" b="1" dirty="0"/>
              <a:t> </a:t>
            </a:r>
            <a:r>
              <a:rPr lang="en-US" sz="1600" b="1" dirty="0" err="1"/>
              <a:t>на</a:t>
            </a:r>
            <a:r>
              <a:rPr lang="en-US" sz="1600" b="1" dirty="0"/>
              <a:t> </a:t>
            </a:r>
            <a:r>
              <a:rPr lang="en-US" sz="1600" b="1" dirty="0" err="1"/>
              <a:t>експертния</a:t>
            </a:r>
            <a:r>
              <a:rPr lang="en-US" sz="1600" b="1" dirty="0"/>
              <a:t> </a:t>
            </a:r>
            <a:r>
              <a:rPr lang="en-US" sz="1600" b="1" dirty="0" err="1"/>
              <a:t>капацитет</a:t>
            </a:r>
            <a:r>
              <a:rPr lang="en-US" sz="1600" b="1" dirty="0"/>
              <a:t> </a:t>
            </a:r>
            <a:r>
              <a:rPr lang="en-US" sz="1600" b="1" dirty="0" err="1"/>
              <a:t>на</a:t>
            </a:r>
            <a:r>
              <a:rPr lang="en-US" sz="1600" b="1" dirty="0"/>
              <a:t> </a:t>
            </a:r>
            <a:r>
              <a:rPr lang="en-US" sz="1600" b="1" dirty="0" err="1"/>
              <a:t>служителите</a:t>
            </a:r>
            <a:r>
              <a:rPr lang="en-US" sz="1600" b="1" dirty="0"/>
              <a:t> </a:t>
            </a:r>
            <a:r>
              <a:rPr lang="en-US" sz="1600" b="1" dirty="0" err="1"/>
              <a:t>на</a:t>
            </a:r>
            <a:r>
              <a:rPr lang="en-US" sz="1600" b="1" dirty="0"/>
              <a:t> ДПП „</a:t>
            </a:r>
            <a:r>
              <a:rPr lang="en-US" sz="1600" b="1" dirty="0" err="1"/>
              <a:t>Сините</a:t>
            </a:r>
            <a:r>
              <a:rPr lang="en-US" sz="1600" b="1" dirty="0"/>
              <a:t> </a:t>
            </a:r>
            <a:r>
              <a:rPr lang="en-US" sz="1600" b="1" dirty="0" err="1"/>
              <a:t>камъни</a:t>
            </a:r>
            <a:r>
              <a:rPr lang="en-US" sz="1600" dirty="0" smtClean="0"/>
              <a:t>“. </a:t>
            </a:r>
            <a:r>
              <a:rPr lang="en-US" sz="1600" dirty="0"/>
              <a:t>„</a:t>
            </a:r>
            <a:r>
              <a:rPr lang="en-US" sz="1600" dirty="0" err="1"/>
              <a:t>Обучение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тема</a:t>
            </a:r>
            <a:r>
              <a:rPr lang="en-US" sz="1600" dirty="0"/>
              <a:t>" </a:t>
            </a:r>
            <a:r>
              <a:rPr lang="en-US" sz="1600" dirty="0" err="1"/>
              <a:t>Водачество</a:t>
            </a:r>
            <a:r>
              <a:rPr lang="en-US" sz="1600" dirty="0"/>
              <a:t> в </a:t>
            </a:r>
            <a:r>
              <a:rPr lang="en-US" sz="1600" dirty="0" err="1"/>
              <a:t>планината</a:t>
            </a:r>
            <a:r>
              <a:rPr lang="en-US" sz="1600" dirty="0"/>
              <a:t>. </a:t>
            </a:r>
            <a:r>
              <a:rPr lang="en-US" sz="1600" dirty="0" err="1"/>
              <a:t>Планинско</a:t>
            </a:r>
            <a:r>
              <a:rPr lang="en-US" sz="1600" dirty="0"/>
              <a:t> </a:t>
            </a:r>
            <a:r>
              <a:rPr lang="en-US" sz="1600" dirty="0" err="1"/>
              <a:t>ориентиране</a:t>
            </a:r>
            <a:r>
              <a:rPr lang="en-US" sz="1600" dirty="0"/>
              <a:t>. </a:t>
            </a:r>
            <a:r>
              <a:rPr lang="en-US" sz="1600" dirty="0" err="1"/>
              <a:t>Първа</a:t>
            </a:r>
            <a:r>
              <a:rPr lang="en-US" sz="1600" dirty="0"/>
              <a:t> </a:t>
            </a:r>
            <a:r>
              <a:rPr lang="en-US" sz="1600" dirty="0" err="1"/>
              <a:t>помощ</a:t>
            </a:r>
            <a:r>
              <a:rPr lang="en-US" sz="1600" dirty="0"/>
              <a:t> в </a:t>
            </a:r>
            <a:r>
              <a:rPr lang="en-US" sz="1600" dirty="0" err="1"/>
              <a:t>планината</a:t>
            </a:r>
            <a:r>
              <a:rPr lang="en-US" sz="1600" dirty="0"/>
              <a:t>." </a:t>
            </a:r>
            <a:r>
              <a:rPr lang="bg-BG" sz="1600" dirty="0"/>
              <a:t>и </a:t>
            </a:r>
            <a:r>
              <a:rPr lang="en-GB" sz="1600" dirty="0"/>
              <a:t>„</a:t>
            </a:r>
            <a:r>
              <a:rPr lang="en-GB" sz="1600" dirty="0" err="1"/>
              <a:t>Интерактивни</a:t>
            </a:r>
            <a:r>
              <a:rPr lang="en-GB" sz="1600" dirty="0"/>
              <a:t> </a:t>
            </a:r>
            <a:r>
              <a:rPr lang="en-GB" sz="1600" dirty="0" err="1"/>
              <a:t>похвати</a:t>
            </a:r>
            <a:r>
              <a:rPr lang="en-GB" sz="1600" dirty="0"/>
              <a:t> </a:t>
            </a:r>
            <a:r>
              <a:rPr lang="en-GB" sz="1600" dirty="0" err="1"/>
              <a:t>за</a:t>
            </a:r>
            <a:r>
              <a:rPr lang="en-GB" sz="1600" dirty="0"/>
              <a:t> </a:t>
            </a:r>
            <a:r>
              <a:rPr lang="en-GB" sz="1600" dirty="0" err="1"/>
              <a:t>работа</a:t>
            </a:r>
            <a:r>
              <a:rPr lang="en-GB" sz="1600" dirty="0"/>
              <a:t> с </a:t>
            </a:r>
            <a:r>
              <a:rPr lang="en-GB" sz="1600" dirty="0" err="1"/>
              <a:t>подрастващи</a:t>
            </a:r>
            <a:r>
              <a:rPr lang="en-GB" sz="1600" dirty="0"/>
              <a:t> - </a:t>
            </a:r>
            <a:r>
              <a:rPr lang="en-GB" sz="1600" dirty="0" err="1"/>
              <a:t>принципи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“</a:t>
            </a:r>
            <a:r>
              <a:rPr lang="en-GB" sz="1600" dirty="0" err="1"/>
              <a:t>Горската</a:t>
            </a:r>
            <a:r>
              <a:rPr lang="en-GB" sz="1600" dirty="0"/>
              <a:t> </a:t>
            </a:r>
            <a:r>
              <a:rPr lang="en-GB" sz="1600" dirty="0" err="1"/>
              <a:t>педагогика</a:t>
            </a:r>
            <a:r>
              <a:rPr lang="en-GB" sz="1600" dirty="0"/>
              <a:t>”</a:t>
            </a:r>
            <a:endParaRPr lang="bg-BG" sz="1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3000372"/>
            <a:ext cx="8358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g-BG" sz="1600" b="1" dirty="0"/>
              <a:t>Проект „Мило сърце” на Фондация Милосърдие- Предоставяне на обучения за работа в социално кафе.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3929066"/>
            <a:ext cx="58579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/>
            <a:r>
              <a:rPr lang="bg-BG" sz="1600" b="1" dirty="0"/>
              <a:t>Подизпълнител на </a:t>
            </a:r>
            <a:r>
              <a:rPr lang="bg-BG" dirty="0"/>
              <a:t>проект ACF/62 „Изследване и аргументи за жилищни политики в полза на цялото общество“, изпълняван в рамките на Фонд Активни граждани България по Финансовия механизъм на Европейското икономическо пространство </a:t>
            </a:r>
            <a:r>
              <a:rPr lang="bg-BG" dirty="0" smtClean="0"/>
              <a:t>2014-2021 от</a:t>
            </a:r>
            <a:r>
              <a:rPr lang="bg-BG" sz="1600" b="1" dirty="0" smtClean="0"/>
              <a:t> </a:t>
            </a:r>
            <a:r>
              <a:rPr lang="bg-BG" sz="1600" b="1" dirty="0"/>
              <a:t>Фондация „Подслон за човечеството.</a:t>
            </a:r>
          </a:p>
        </p:txBody>
      </p:sp>
      <p:pic>
        <p:nvPicPr>
          <p:cNvPr id="8" name="Picture 7" descr="142883430_247642370069714_5319618601141075691_n.jpg"/>
          <p:cNvPicPr>
            <a:picLocks noChangeAspect="1"/>
          </p:cNvPicPr>
          <p:nvPr/>
        </p:nvPicPr>
        <p:blipFill>
          <a:blip r:embed="rId3" cstate="print"/>
          <a:srcRect t="14583"/>
          <a:stretch>
            <a:fillRect/>
          </a:stretch>
        </p:blipFill>
        <p:spPr>
          <a:xfrm>
            <a:off x="6286512" y="3786190"/>
            <a:ext cx="2071678" cy="176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1285860"/>
            <a:ext cx="835824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 err="1"/>
              <a:t>Проект</a:t>
            </a:r>
            <a:r>
              <a:rPr lang="en-GB" sz="1600" b="1" dirty="0"/>
              <a:t> „</a:t>
            </a:r>
            <a:r>
              <a:rPr lang="en-GB" sz="1600" b="1" dirty="0" err="1"/>
              <a:t>Социално-икономическа</a:t>
            </a:r>
            <a:r>
              <a:rPr lang="en-GB" sz="1600" b="1" dirty="0"/>
              <a:t> </a:t>
            </a:r>
            <a:r>
              <a:rPr lang="en-GB" sz="1600" b="1" dirty="0" err="1"/>
              <a:t>интеграция</a:t>
            </a:r>
            <a:r>
              <a:rPr lang="en-GB" sz="1600" b="1" dirty="0"/>
              <a:t> </a:t>
            </a:r>
            <a:r>
              <a:rPr lang="en-GB" sz="1600" b="1" dirty="0" err="1"/>
              <a:t>на</a:t>
            </a:r>
            <a:r>
              <a:rPr lang="en-GB" sz="1600" b="1" dirty="0"/>
              <a:t> </a:t>
            </a:r>
            <a:r>
              <a:rPr lang="en-GB" sz="1600" b="1" dirty="0" err="1"/>
              <a:t>уязвими</a:t>
            </a:r>
            <a:r>
              <a:rPr lang="en-GB" sz="1600" b="1" dirty="0"/>
              <a:t> </a:t>
            </a:r>
            <a:r>
              <a:rPr lang="en-GB" sz="1600" b="1" dirty="0" err="1"/>
              <a:t>групи</a:t>
            </a:r>
            <a:r>
              <a:rPr lang="en-GB" sz="1600" b="1" dirty="0"/>
              <a:t> в </a:t>
            </a:r>
            <a:r>
              <a:rPr lang="en-GB" sz="1600" b="1" dirty="0" err="1"/>
              <a:t>Община</a:t>
            </a:r>
            <a:r>
              <a:rPr lang="en-GB" sz="1600" b="1" dirty="0"/>
              <a:t> </a:t>
            </a:r>
            <a:r>
              <a:rPr lang="en-GB" sz="1600" b="1" dirty="0" err="1"/>
              <a:t>Сливен</a:t>
            </a:r>
            <a:r>
              <a:rPr lang="en-GB" sz="1600" b="1" dirty="0"/>
              <a:t>”, </a:t>
            </a:r>
            <a:r>
              <a:rPr lang="en-GB" sz="1600" b="1" dirty="0" err="1"/>
              <a:t>договор</a:t>
            </a:r>
            <a:r>
              <a:rPr lang="en-GB" sz="1600" b="1" dirty="0"/>
              <a:t> BG05M9OP001-2.018-0039-C01</a:t>
            </a:r>
            <a:r>
              <a:rPr lang="bg-BG" sz="1600" b="1" dirty="0"/>
              <a:t>;</a:t>
            </a:r>
            <a:endParaRPr lang="bg-BG" sz="1600" dirty="0"/>
          </a:p>
          <a:p>
            <a:r>
              <a:rPr lang="en-GB" sz="1600" dirty="0" err="1"/>
              <a:t>Помощ</a:t>
            </a:r>
            <a:r>
              <a:rPr lang="en-GB" sz="1600" dirty="0"/>
              <a:t> </a:t>
            </a:r>
            <a:r>
              <a:rPr lang="en-GB" sz="1600" dirty="0" err="1"/>
              <a:t>при</a:t>
            </a:r>
            <a:r>
              <a:rPr lang="en-GB" sz="1600" dirty="0"/>
              <a:t> </a:t>
            </a:r>
            <a:r>
              <a:rPr lang="en-GB" sz="1600" dirty="0" err="1"/>
              <a:t>социално-икономическа</a:t>
            </a:r>
            <a:r>
              <a:rPr lang="en-GB" sz="1600" dirty="0"/>
              <a:t> </a:t>
            </a:r>
            <a:r>
              <a:rPr lang="en-GB" sz="1600" dirty="0" err="1"/>
              <a:t>интеграция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уязвими</a:t>
            </a:r>
            <a:r>
              <a:rPr lang="en-GB" sz="1600" dirty="0"/>
              <a:t> </a:t>
            </a:r>
            <a:r>
              <a:rPr lang="en-GB" sz="1600" dirty="0" err="1"/>
              <a:t>групи</a:t>
            </a:r>
            <a:r>
              <a:rPr lang="en-GB" sz="1600" dirty="0"/>
              <a:t>. </a:t>
            </a:r>
            <a:endParaRPr lang="en-GB" sz="1600" dirty="0" smtClean="0"/>
          </a:p>
          <a:p>
            <a:r>
              <a:rPr lang="en-GB" sz="1600" dirty="0" err="1" smtClean="0"/>
              <a:t>Изпълнените</a:t>
            </a:r>
            <a:r>
              <a:rPr lang="en-GB" sz="1600" dirty="0" smtClean="0"/>
              <a:t> </a:t>
            </a:r>
            <a:r>
              <a:rPr lang="en-GB" sz="1600" dirty="0" err="1"/>
              <a:t>дейности</a:t>
            </a:r>
            <a:r>
              <a:rPr lang="en-GB" sz="1600" dirty="0"/>
              <a:t> </a:t>
            </a:r>
            <a:r>
              <a:rPr lang="en-GB" sz="1600" dirty="0" err="1"/>
              <a:t>включват</a:t>
            </a:r>
            <a:r>
              <a:rPr lang="en-GB" sz="1600" dirty="0"/>
              <a:t>:</a:t>
            </a:r>
            <a:endParaRPr lang="bg-BG" sz="1600" dirty="0"/>
          </a:p>
          <a:p>
            <a:r>
              <a:rPr lang="en-GB" sz="1600" dirty="0"/>
              <a:t>-</a:t>
            </a:r>
            <a:r>
              <a:rPr lang="en-GB" sz="1600" dirty="0" err="1"/>
              <a:t>организиране</a:t>
            </a:r>
            <a:r>
              <a:rPr lang="en-GB" sz="1600" dirty="0"/>
              <a:t> и </a:t>
            </a:r>
            <a:r>
              <a:rPr lang="en-GB" sz="1600" dirty="0" err="1"/>
              <a:t>провеждане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работни</a:t>
            </a:r>
            <a:r>
              <a:rPr lang="en-GB" sz="1600" dirty="0"/>
              <a:t> и </a:t>
            </a:r>
            <a:r>
              <a:rPr lang="en-GB" sz="1600" dirty="0" err="1"/>
              <a:t>информационни</a:t>
            </a:r>
            <a:r>
              <a:rPr lang="en-GB" sz="1600" dirty="0"/>
              <a:t> </a:t>
            </a:r>
            <a:r>
              <a:rPr lang="en-GB" sz="1600" dirty="0" err="1"/>
              <a:t>срещи</a:t>
            </a:r>
            <a:r>
              <a:rPr lang="en-GB" sz="1600" dirty="0"/>
              <a:t>;</a:t>
            </a:r>
            <a:endParaRPr lang="bg-BG" sz="1600" dirty="0"/>
          </a:p>
          <a:p>
            <a:r>
              <a:rPr lang="en-GB" sz="1600" dirty="0"/>
              <a:t>- </a:t>
            </a:r>
            <a:r>
              <a:rPr lang="en-GB" sz="1600" dirty="0" err="1"/>
              <a:t>разработени</a:t>
            </a:r>
            <a:r>
              <a:rPr lang="en-GB" sz="1600" dirty="0"/>
              <a:t> </a:t>
            </a:r>
            <a:r>
              <a:rPr lang="en-GB" sz="1600" dirty="0" err="1"/>
              <a:t>критерии</a:t>
            </a:r>
            <a:r>
              <a:rPr lang="en-GB" sz="1600" dirty="0"/>
              <a:t> </a:t>
            </a:r>
            <a:r>
              <a:rPr lang="en-GB" sz="1600" dirty="0" err="1"/>
              <a:t>за</a:t>
            </a:r>
            <a:r>
              <a:rPr lang="en-GB" sz="1600" dirty="0"/>
              <a:t> </a:t>
            </a:r>
            <a:r>
              <a:rPr lang="en-GB" sz="1600" dirty="0" err="1"/>
              <a:t>подбор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крайни</a:t>
            </a:r>
            <a:r>
              <a:rPr lang="en-GB" sz="1600" dirty="0"/>
              <a:t> </a:t>
            </a:r>
            <a:r>
              <a:rPr lang="en-GB" sz="1600" dirty="0" err="1"/>
              <a:t>бенефициенти</a:t>
            </a:r>
            <a:r>
              <a:rPr lang="en-GB" sz="1600" dirty="0"/>
              <a:t>;</a:t>
            </a:r>
            <a:endParaRPr lang="bg-BG" sz="1600" dirty="0"/>
          </a:p>
          <a:p>
            <a:r>
              <a:rPr lang="en-GB" sz="1600" dirty="0"/>
              <a:t>- </a:t>
            </a:r>
            <a:r>
              <a:rPr lang="en-GB" sz="1600" dirty="0" err="1"/>
              <a:t>проведен</a:t>
            </a:r>
            <a:r>
              <a:rPr lang="en-GB" sz="1600" dirty="0"/>
              <a:t> </a:t>
            </a:r>
            <a:r>
              <a:rPr lang="en-GB" sz="1600" dirty="0" err="1"/>
              <a:t>подбор</a:t>
            </a:r>
            <a:r>
              <a:rPr lang="en-GB" sz="1600" dirty="0"/>
              <a:t>;</a:t>
            </a:r>
            <a:endParaRPr lang="bg-BG" sz="1600" dirty="0"/>
          </a:p>
          <a:p>
            <a:r>
              <a:rPr lang="en-GB" sz="1600" dirty="0"/>
              <a:t>-</a:t>
            </a:r>
            <a:r>
              <a:rPr lang="en-GB" sz="1600" dirty="0" err="1"/>
              <a:t>Предоставяне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обучение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лицата</a:t>
            </a:r>
            <a:r>
              <a:rPr lang="en-GB" sz="1600" dirty="0"/>
              <a:t> </a:t>
            </a:r>
            <a:r>
              <a:rPr lang="en-GB" sz="1600" dirty="0" err="1"/>
              <a:t>от</a:t>
            </a:r>
            <a:r>
              <a:rPr lang="en-GB" sz="1600" dirty="0"/>
              <a:t> </a:t>
            </a:r>
            <a:r>
              <a:rPr lang="en-GB" sz="1600" dirty="0" err="1"/>
              <a:t>уязвими</a:t>
            </a:r>
            <a:r>
              <a:rPr lang="en-GB" sz="1600" dirty="0"/>
              <a:t> </a:t>
            </a:r>
            <a:r>
              <a:rPr lang="en-GB" sz="1600" dirty="0" err="1"/>
              <a:t>групи</a:t>
            </a:r>
            <a:r>
              <a:rPr lang="en-GB" sz="1600" dirty="0"/>
              <a:t>, с </a:t>
            </a:r>
            <a:r>
              <a:rPr lang="en-GB" sz="1600" dirty="0" err="1"/>
              <a:t>цел</a:t>
            </a:r>
            <a:r>
              <a:rPr lang="en-GB" sz="1600" dirty="0"/>
              <a:t> </a:t>
            </a:r>
            <a:r>
              <a:rPr lang="en-GB" sz="1600" dirty="0" err="1"/>
              <a:t>подобряване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професионалното</a:t>
            </a:r>
            <a:r>
              <a:rPr lang="en-GB" sz="1600" dirty="0"/>
              <a:t> </a:t>
            </a:r>
            <a:r>
              <a:rPr lang="en-GB" sz="1600" dirty="0" err="1"/>
              <a:t>им</a:t>
            </a:r>
            <a:r>
              <a:rPr lang="en-GB" sz="1600" dirty="0"/>
              <a:t> </a:t>
            </a:r>
            <a:r>
              <a:rPr lang="en-GB" sz="1600" dirty="0" err="1"/>
              <a:t>развитие</a:t>
            </a:r>
            <a:r>
              <a:rPr lang="en-GB" sz="1600" dirty="0"/>
              <a:t> и </a:t>
            </a:r>
            <a:r>
              <a:rPr lang="en-GB" sz="1600" dirty="0" err="1"/>
              <a:t>адаптивността</a:t>
            </a:r>
            <a:r>
              <a:rPr lang="en-GB" sz="1600" dirty="0"/>
              <a:t> </a:t>
            </a:r>
            <a:r>
              <a:rPr lang="en-GB" sz="1600" dirty="0" err="1"/>
              <a:t>им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пазара</a:t>
            </a:r>
            <a:r>
              <a:rPr lang="en-GB" sz="1600" dirty="0"/>
              <a:t> </a:t>
            </a:r>
            <a:r>
              <a:rPr lang="en-GB" sz="1600" dirty="0" err="1"/>
              <a:t>на</a:t>
            </a:r>
            <a:r>
              <a:rPr lang="en-GB" sz="1600" dirty="0"/>
              <a:t> </a:t>
            </a:r>
            <a:r>
              <a:rPr lang="en-GB" sz="1600" dirty="0" err="1"/>
              <a:t>труда</a:t>
            </a:r>
            <a:r>
              <a:rPr lang="en-GB" sz="1600" dirty="0"/>
              <a:t>. </a:t>
            </a:r>
            <a:endParaRPr lang="bg-BG" sz="1600" dirty="0"/>
          </a:p>
        </p:txBody>
      </p:sp>
      <p:pic>
        <p:nvPicPr>
          <p:cNvPr id="9" name="Picture 8" descr="61327957_2332683783613156_55905302050148188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786190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68385367_2106500699479499_168001422777280102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643314"/>
            <a:ext cx="285752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86190"/>
            <a:ext cx="227645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Copy of kal_stik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2656"/>
          <a:stretch>
            <a:fillRect/>
          </a:stretch>
        </p:blipFill>
        <p:spPr>
          <a:xfrm>
            <a:off x="0" y="0"/>
            <a:ext cx="2500298" cy="1196975"/>
          </a:xfrm>
          <a:noFill/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42875" y="1412875"/>
            <a:ext cx="853281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GB" sz="2800" b="1" dirty="0" err="1">
                <a:solidFill>
                  <a:srgbClr val="800000"/>
                </a:solidFill>
                <a:latin typeface="Book Antiqua" pitchFamily="18" charset="0"/>
              </a:rPr>
              <a:t>Регионалният</a:t>
            </a:r>
            <a:r>
              <a:rPr lang="en-GB" sz="2800" b="1" dirty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Book Antiqua" pitchFamily="18" charset="0"/>
              </a:rPr>
              <a:t>център</a:t>
            </a:r>
            <a:r>
              <a:rPr lang="en-GB" sz="2800" b="1" dirty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Book Antiqua" pitchFamily="18" charset="0"/>
              </a:rPr>
              <a:t>за</a:t>
            </a:r>
            <a:r>
              <a:rPr lang="en-GB" sz="2800" b="1" dirty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Book Antiqua" pitchFamily="18" charset="0"/>
              </a:rPr>
              <a:t>икономическо</a:t>
            </a:r>
            <a:r>
              <a:rPr lang="en-GB" sz="2800" b="1" dirty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rgbClr val="800000"/>
                </a:solidFill>
                <a:latin typeface="Book Antiqua" pitchFamily="18" charset="0"/>
              </a:rPr>
              <a:t>развитие</a:t>
            </a:r>
            <a:r>
              <a:rPr lang="en-GB" sz="2800" b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bg-BG" sz="2800" b="1" dirty="0">
                <a:latin typeface="Book Antiqua" pitchFamily="18" charset="0"/>
              </a:rPr>
              <a:t>/РЦИР/</a:t>
            </a:r>
            <a:endParaRPr lang="en-US" sz="2800" b="1" dirty="0">
              <a:latin typeface="Book Antiqua" pitchFamily="18" charset="0"/>
            </a:endParaRPr>
          </a:p>
          <a:p>
            <a:pPr lvl="1" algn="ctr">
              <a:spcBef>
                <a:spcPct val="50000"/>
              </a:spcBef>
            </a:pPr>
            <a:r>
              <a:rPr lang="bg-BG" sz="2400" b="1" dirty="0">
                <a:latin typeface="Book Antiqua" pitchFamily="18" charset="0"/>
              </a:rPr>
              <a:t> е неправителствена организация, създадена </a:t>
            </a:r>
            <a:r>
              <a:rPr lang="bg-BG" sz="2400" b="1" dirty="0" smtClean="0">
                <a:latin typeface="Book Antiqua" pitchFamily="18" charset="0"/>
              </a:rPr>
              <a:t>в обществена полза през </a:t>
            </a:r>
            <a:r>
              <a:rPr lang="bg-BG" sz="2400" b="1" dirty="0">
                <a:latin typeface="Book Antiqua" pitchFamily="18" charset="0"/>
              </a:rPr>
              <a:t>1998 г. </a:t>
            </a:r>
          </a:p>
          <a:p>
            <a:pPr lvl="1" algn="just">
              <a:spcBef>
                <a:spcPct val="50000"/>
              </a:spcBef>
            </a:pPr>
            <a:r>
              <a:rPr lang="bg-BG" sz="2000" b="1" dirty="0">
                <a:latin typeface="Book Antiqua" pitchFamily="18" charset="0"/>
              </a:rPr>
              <a:t>Основната цел на фондацията е да подпомага</a:t>
            </a:r>
            <a:r>
              <a:rPr lang="bg-BG" sz="2000" b="1" i="1" dirty="0">
                <a:latin typeface="Book Antiqua" pitchFamily="18" charset="0"/>
              </a:rPr>
              <a:t>   </a:t>
            </a:r>
            <a:r>
              <a:rPr lang="bg-BG" sz="2000" b="1" dirty="0">
                <a:latin typeface="Book Antiqua" pitchFamily="18" charset="0"/>
              </a:rPr>
              <a:t>малкият и среден бизнес чрез разработване на регионални механизми за икономическо развитие, професионално обучение, чуждо езиково и обучение по ключови компетентности, посредничество между местните общности, разрешаване на бизнeс спорове и др</a:t>
            </a:r>
            <a:r>
              <a:rPr lang="en-US" sz="2000" dirty="0">
                <a:latin typeface="Book Antiqua" pitchFamily="18" charset="0"/>
              </a:rPr>
              <a:t>.</a:t>
            </a:r>
            <a:endParaRPr lang="bg-BG" sz="2000" dirty="0">
              <a:latin typeface="Book Antiqua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7422" y="0"/>
            <a:ext cx="6500842" cy="1071546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 smtClean="0">
                <a:latin typeface="Book Antiqua" pitchFamily="18" charset="0"/>
              </a:rPr>
              <a:t>Регионален център за иконимическо развитие гр. Сливен</a:t>
            </a:r>
          </a:p>
          <a:p>
            <a:pPr algn="ctr"/>
            <a:r>
              <a:rPr lang="bg-BG" sz="1200" dirty="0" smtClean="0">
                <a:latin typeface="Book Antiqua" pitchFamily="18" charset="0"/>
              </a:rPr>
              <a:t/>
            </a:r>
            <a:br>
              <a:rPr lang="bg-BG" sz="1200" dirty="0" smtClean="0">
                <a:latin typeface="Book Antiqua" pitchFamily="18" charset="0"/>
              </a:rPr>
            </a:br>
            <a:r>
              <a:rPr lang="bg-BG" sz="1200" dirty="0" smtClean="0">
                <a:latin typeface="Book Antiqua" pitchFamily="18" charset="0"/>
              </a:rPr>
              <a:t>Адрес:</a:t>
            </a:r>
            <a:r>
              <a:rPr lang="en-US" sz="1200" dirty="0" smtClean="0">
                <a:latin typeface="Book Antiqua" pitchFamily="18" charset="0"/>
              </a:rPr>
              <a:t> </a:t>
            </a:r>
            <a:r>
              <a:rPr lang="bg-BG" sz="1200" dirty="0" smtClean="0">
                <a:latin typeface="Book Antiqua" pitchFamily="18" charset="0"/>
              </a:rPr>
              <a:t>гр. Сливен, ул. “Димитър Пехливанов” 3-А</a:t>
            </a:r>
          </a:p>
          <a:p>
            <a:pPr algn="ctr"/>
            <a:r>
              <a:rPr lang="bg-BG" sz="1200" dirty="0" smtClean="0">
                <a:latin typeface="Book Antiqua" pitchFamily="18" charset="0"/>
              </a:rPr>
              <a:t>Тел: 0887811025; 0878577981; </a:t>
            </a:r>
            <a:r>
              <a:rPr lang="en-US" sz="1200" dirty="0" smtClean="0">
                <a:latin typeface="Book Antiqua" pitchFamily="18" charset="0"/>
              </a:rPr>
              <a:t>www.redc-sliven.org; redc_sliven@abv.bg</a:t>
            </a:r>
            <a:endParaRPr lang="bg-BG" sz="1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1294155"/>
            <a:ext cx="5000659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g-BG" sz="1600" b="1" dirty="0" smtClean="0"/>
              <a:t>Изпълнени резултати </a:t>
            </a:r>
            <a:r>
              <a:rPr lang="bg-BG" sz="1600" b="1" dirty="0"/>
              <a:t>от </a:t>
            </a:r>
            <a:r>
              <a:rPr lang="bg-BG" sz="1600" b="1" dirty="0" smtClean="0"/>
              <a:t>проекта</a:t>
            </a:r>
            <a:r>
              <a:rPr lang="bg-BG" sz="1600" dirty="0" smtClean="0"/>
              <a:t>:</a:t>
            </a:r>
          </a:p>
          <a:p>
            <a:r>
              <a:rPr lang="bg-BG" sz="1600" dirty="0" smtClean="0"/>
              <a:t>Общо 90</a:t>
            </a:r>
            <a:r>
              <a:rPr lang="en-GB" sz="1600" dirty="0" smtClean="0"/>
              <a:t> </a:t>
            </a:r>
            <a:r>
              <a:rPr lang="en-GB" sz="1600" dirty="0" err="1"/>
              <a:t>лица</a:t>
            </a:r>
            <a:r>
              <a:rPr lang="bg-BG" sz="1600" dirty="0"/>
              <a:t>,</a:t>
            </a:r>
            <a:r>
              <a:rPr lang="en-GB" sz="1600" dirty="0"/>
              <a:t> </a:t>
            </a:r>
            <a:r>
              <a:rPr lang="en-GB" sz="1600" dirty="0" err="1"/>
              <a:t>обучени</a:t>
            </a:r>
            <a:r>
              <a:rPr lang="en-GB" sz="1600" dirty="0"/>
              <a:t> в </a:t>
            </a:r>
            <a:r>
              <a:rPr lang="en-GB" sz="1600" dirty="0" err="1"/>
              <a:t>курсове</a:t>
            </a:r>
            <a:r>
              <a:rPr lang="en-GB" sz="1600" dirty="0"/>
              <a:t> </a:t>
            </a:r>
            <a:r>
              <a:rPr lang="en-GB" sz="1600" dirty="0" err="1"/>
              <a:t>за</a:t>
            </a:r>
            <a:r>
              <a:rPr lang="en-GB" sz="1600" dirty="0"/>
              <a:t> </a:t>
            </a:r>
            <a:r>
              <a:rPr lang="en-GB" sz="1600" dirty="0" err="1"/>
              <a:t>професионално</a:t>
            </a:r>
            <a:r>
              <a:rPr lang="en-GB" sz="1600" dirty="0"/>
              <a:t> </a:t>
            </a:r>
            <a:r>
              <a:rPr lang="en-GB" sz="1600" dirty="0" err="1"/>
              <a:t>квалификация</a:t>
            </a:r>
            <a:r>
              <a:rPr lang="en-GB" sz="1600" dirty="0"/>
              <a:t>. </a:t>
            </a:r>
            <a:endParaRPr lang="bg-BG" sz="1600" dirty="0"/>
          </a:p>
          <a:p>
            <a:r>
              <a:rPr lang="bg-BG" sz="1600" dirty="0"/>
              <a:t>15 лица обучени по професията „Офис секретар”;</a:t>
            </a:r>
          </a:p>
          <a:p>
            <a:r>
              <a:rPr lang="bg-BG" sz="1600" dirty="0"/>
              <a:t>60 лица обучени по професията „Работник в озеленяването”;</a:t>
            </a:r>
          </a:p>
          <a:p>
            <a:r>
              <a:rPr lang="bg-BG" sz="1600" dirty="0"/>
              <a:t>15 лица, включени в обучение „Сътрудник социални дейности”</a:t>
            </a:r>
          </a:p>
          <a:p>
            <a:r>
              <a:rPr lang="bg-BG" sz="1600" dirty="0"/>
              <a:t>37 лица бяха назначени на трудови договори по проекта за една година в община </a:t>
            </a:r>
            <a:r>
              <a:rPr lang="bg-BG" sz="1600" dirty="0" smtClean="0"/>
              <a:t>Сливен.</a:t>
            </a:r>
            <a:endParaRPr lang="bg-BG" sz="1600" dirty="0"/>
          </a:p>
        </p:txBody>
      </p:sp>
      <p:pic>
        <p:nvPicPr>
          <p:cNvPr id="7" name="Picture 6" descr="68362753_223153315228133_9052301969036673024_n.jpg"/>
          <p:cNvPicPr>
            <a:picLocks noChangeAspect="1"/>
          </p:cNvPicPr>
          <p:nvPr/>
        </p:nvPicPr>
        <p:blipFill>
          <a:blip r:embed="rId3" cstate="print"/>
          <a:srcRect t="35417" r="1389"/>
          <a:stretch>
            <a:fillRect/>
          </a:stretch>
        </p:blipFill>
        <p:spPr>
          <a:xfrm>
            <a:off x="5643570" y="1285860"/>
            <a:ext cx="2662775" cy="2325236"/>
          </a:xfrm>
          <a:prstGeom prst="rect">
            <a:avLst/>
          </a:prstGeom>
        </p:spPr>
      </p:pic>
      <p:pic>
        <p:nvPicPr>
          <p:cNvPr id="8" name="Picture 7" descr="215551916_368273157989112_1350969687088830094_n.jpg"/>
          <p:cNvPicPr>
            <a:picLocks noChangeAspect="1"/>
          </p:cNvPicPr>
          <p:nvPr/>
        </p:nvPicPr>
        <p:blipFill>
          <a:blip r:embed="rId4" cstate="print"/>
          <a:srcRect t="33333" r="-1563" b="11458"/>
          <a:stretch>
            <a:fillRect/>
          </a:stretch>
        </p:blipFill>
        <p:spPr>
          <a:xfrm>
            <a:off x="285720" y="3929066"/>
            <a:ext cx="718421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571480"/>
            <a:ext cx="7072362" cy="419120"/>
          </a:xfrm>
        </p:spPr>
        <p:txBody>
          <a:bodyPr/>
          <a:lstStyle/>
          <a:p>
            <a:pPr eaLnBrk="1" hangingPunct="1"/>
            <a:r>
              <a:rPr lang="bg-BG" sz="29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Център за професионално обучение</a:t>
            </a:r>
            <a:r>
              <a:rPr lang="bg-BG" sz="29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bg-BG" sz="29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8443" name="Picture 14" descr="learn-vocabulary-do-not-guess-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72074"/>
            <a:ext cx="13731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opy of kal_stiker"/>
          <p:cNvPicPr>
            <a:picLocks noChangeAspect="1" noChangeArrowheads="1"/>
          </p:cNvPicPr>
          <p:nvPr/>
        </p:nvPicPr>
        <p:blipFill>
          <a:blip r:embed="rId3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2844" y="1428736"/>
            <a:ext cx="4535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 err="1"/>
              <a:t>Център</a:t>
            </a:r>
            <a:r>
              <a:rPr lang="en-US" sz="2000" b="1" dirty="0"/>
              <a:t> </a:t>
            </a:r>
            <a:r>
              <a:rPr lang="en-US" sz="2000" b="1" dirty="0" err="1"/>
              <a:t>за</a:t>
            </a:r>
            <a:r>
              <a:rPr lang="en-US" sz="2000" b="1" dirty="0"/>
              <a:t> </a:t>
            </a:r>
            <a:r>
              <a:rPr lang="en-US" sz="2000" b="1" dirty="0" err="1"/>
              <a:t>професионално</a:t>
            </a:r>
            <a:r>
              <a:rPr lang="en-US" sz="2000" b="1" dirty="0"/>
              <a:t> </a:t>
            </a:r>
            <a:r>
              <a:rPr lang="en-US" sz="2000" b="1" dirty="0" err="1"/>
              <a:t>обучение</a:t>
            </a:r>
            <a:r>
              <a:rPr lang="en-US" sz="2000" b="1" dirty="0"/>
              <a:t> </a:t>
            </a:r>
            <a:r>
              <a:rPr lang="bg-BG" sz="2000" b="1" dirty="0"/>
              <a:t>към РЦИР гр. Сливен 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err="1" smtClean="0"/>
              <a:t>осъществява</a:t>
            </a:r>
            <a:r>
              <a:rPr lang="en-US" sz="2000" dirty="0" smtClean="0"/>
              <a:t> </a:t>
            </a:r>
            <a:r>
              <a:rPr lang="en-US" sz="2000" dirty="0" err="1"/>
              <a:t>своята</a:t>
            </a:r>
            <a:r>
              <a:rPr lang="en-US" sz="2000" dirty="0"/>
              <a:t> </a:t>
            </a:r>
            <a:r>
              <a:rPr lang="en-US" sz="2000" dirty="0" err="1"/>
              <a:t>дейност</a:t>
            </a:r>
            <a:r>
              <a:rPr lang="en-US" sz="2000" dirty="0"/>
              <a:t> в </a:t>
            </a:r>
            <a:r>
              <a:rPr lang="en-US" sz="2000" dirty="0" err="1"/>
              <a:t>съответствие</a:t>
            </a:r>
            <a:r>
              <a:rPr lang="en-US" sz="2000" dirty="0"/>
              <a:t> </a:t>
            </a:r>
            <a:r>
              <a:rPr lang="en-US" sz="2000" dirty="0" err="1"/>
              <a:t>със</a:t>
            </a:r>
            <a:r>
              <a:rPr lang="en-US" sz="2000" dirty="0"/>
              <a:t> </a:t>
            </a:r>
            <a:r>
              <a:rPr lang="en-US" sz="2000" dirty="0" err="1"/>
              <a:t>Закона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професионално</a:t>
            </a:r>
            <a:r>
              <a:rPr lang="en-US" sz="2000" dirty="0"/>
              <a:t> </a:t>
            </a:r>
            <a:r>
              <a:rPr lang="en-US" sz="2000" dirty="0" err="1"/>
              <a:t>образование</a:t>
            </a:r>
            <a:r>
              <a:rPr lang="en-US" sz="2000" dirty="0"/>
              <a:t> и </a:t>
            </a:r>
            <a:r>
              <a:rPr lang="en-US" sz="2000" dirty="0" err="1"/>
              <a:t>обучение</a:t>
            </a:r>
            <a:r>
              <a:rPr lang="en-US" sz="2000" dirty="0"/>
              <a:t> /ЗПОО/, с </a:t>
            </a:r>
            <a:r>
              <a:rPr lang="en-US" sz="2000" dirty="0" err="1"/>
              <a:t>Лицензия</a:t>
            </a:r>
            <a:r>
              <a:rPr lang="en-US" sz="2000" dirty="0"/>
              <a:t> № 200</a:t>
            </a:r>
            <a:r>
              <a:rPr lang="bg-BG" sz="2000" dirty="0"/>
              <a:t>3</a:t>
            </a:r>
            <a:r>
              <a:rPr lang="en-US" sz="2000" dirty="0"/>
              <a:t>12</a:t>
            </a:r>
            <a:r>
              <a:rPr lang="bg-BG" sz="2000" dirty="0"/>
              <a:t>110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извършване</a:t>
            </a:r>
            <a:r>
              <a:rPr lang="en-US" sz="2000" dirty="0"/>
              <a:t> и </a:t>
            </a:r>
            <a:r>
              <a:rPr lang="en-US" sz="2000" dirty="0" err="1"/>
              <a:t>удостоверяване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професионалното</a:t>
            </a:r>
            <a:r>
              <a:rPr lang="en-US" sz="2000" dirty="0"/>
              <a:t> </a:t>
            </a:r>
            <a:r>
              <a:rPr lang="en-US" sz="2000" dirty="0" err="1"/>
              <a:t>обучение</a:t>
            </a:r>
            <a:r>
              <a:rPr lang="en-US" sz="2000" dirty="0"/>
              <a:t>, </a:t>
            </a:r>
            <a:r>
              <a:rPr lang="en-US" sz="2000" dirty="0" err="1"/>
              <a:t>издаден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Националната</a:t>
            </a:r>
            <a:r>
              <a:rPr lang="en-US" sz="2000" dirty="0"/>
              <a:t> </a:t>
            </a:r>
            <a:r>
              <a:rPr lang="en-US" sz="2000" dirty="0" err="1"/>
              <a:t>агенция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професионално</a:t>
            </a:r>
            <a:r>
              <a:rPr lang="en-US" sz="2000" dirty="0"/>
              <a:t> </a:t>
            </a:r>
            <a:r>
              <a:rPr lang="en-US" sz="2000" dirty="0" err="1"/>
              <a:t>образование</a:t>
            </a:r>
            <a:r>
              <a:rPr lang="en-US" sz="2000" dirty="0"/>
              <a:t> и </a:t>
            </a:r>
            <a:r>
              <a:rPr lang="en-US" sz="2000" dirty="0" err="1"/>
              <a:t>обучение</a:t>
            </a:r>
            <a:r>
              <a:rPr lang="en-US" sz="2000" dirty="0"/>
              <a:t>. </a:t>
            </a: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6226" y="1214422"/>
            <a:ext cx="20760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214422"/>
            <a:ext cx="2071702" cy="285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 descr="04092007(004)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214818"/>
            <a:ext cx="2689955" cy="201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Център за професионално обучение</a:t>
            </a:r>
            <a:r>
              <a:rPr lang="bg-BG" sz="2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bg-BG" sz="2800" dirty="0" smtClean="0">
              <a:latin typeface="Book Antiqua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14282" y="2792410"/>
            <a:ext cx="492922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err="1"/>
              <a:t>Основните</a:t>
            </a:r>
            <a:r>
              <a:rPr lang="en-US" b="1" dirty="0"/>
              <a:t> </a:t>
            </a:r>
            <a:r>
              <a:rPr lang="en-US" b="1" dirty="0" err="1"/>
              <a:t>задачи</a:t>
            </a:r>
            <a:r>
              <a:rPr lang="en-US" dirty="0"/>
              <a:t> 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Центъра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bg-BG" dirty="0" smtClean="0"/>
              <a:t>провеждане </a:t>
            </a:r>
            <a:r>
              <a:rPr lang="en-US" dirty="0" smtClean="0"/>
              <a:t>и </a:t>
            </a:r>
            <a:r>
              <a:rPr lang="en-US" dirty="0" err="1"/>
              <a:t>удостоверяване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професионалното</a:t>
            </a:r>
            <a:r>
              <a:rPr lang="en-US" dirty="0"/>
              <a:t> </a:t>
            </a:r>
            <a:r>
              <a:rPr lang="en-US" dirty="0" err="1"/>
              <a:t>обучение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bg-BG" dirty="0" smtClean="0"/>
              <a:t>изискванията на националните </a:t>
            </a:r>
            <a:r>
              <a:rPr lang="en-US" dirty="0" err="1" smtClean="0"/>
              <a:t>рамкови</a:t>
            </a:r>
            <a:r>
              <a:rPr lang="en-US" dirty="0" smtClean="0"/>
              <a:t> </a:t>
            </a:r>
            <a:r>
              <a:rPr lang="en-US" dirty="0" err="1"/>
              <a:t>програми</a:t>
            </a:r>
            <a:r>
              <a:rPr lang="en-US" dirty="0"/>
              <a:t>. </a:t>
            </a:r>
            <a:r>
              <a:rPr lang="en-US" b="1" dirty="0"/>
              <a:t/>
            </a:r>
            <a:br>
              <a:rPr lang="en-US" b="1" dirty="0"/>
            </a:br>
            <a:endParaRPr lang="bg-BG" b="1" dirty="0"/>
          </a:p>
          <a:p>
            <a:r>
              <a:rPr lang="en-US" b="1" dirty="0" err="1"/>
              <a:t>Формата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обучение</a:t>
            </a:r>
            <a:r>
              <a:rPr lang="en-US" dirty="0"/>
              <a:t> в </a:t>
            </a:r>
            <a:r>
              <a:rPr lang="en-US" dirty="0" err="1"/>
              <a:t>Центъра</a:t>
            </a:r>
            <a:r>
              <a:rPr lang="en-US" dirty="0"/>
              <a:t> е </a:t>
            </a:r>
            <a:r>
              <a:rPr lang="en-US" dirty="0" err="1"/>
              <a:t>дневна</a:t>
            </a:r>
            <a:r>
              <a:rPr lang="en-US" dirty="0"/>
              <a:t>, </a:t>
            </a:r>
            <a:r>
              <a:rPr lang="en-US" dirty="0" err="1"/>
              <a:t>вечерна</a:t>
            </a:r>
            <a:r>
              <a:rPr lang="en-US" dirty="0"/>
              <a:t>, </a:t>
            </a:r>
            <a:r>
              <a:rPr lang="bg-BG" dirty="0"/>
              <a:t>съботно/неделна</a:t>
            </a:r>
            <a:r>
              <a:rPr lang="en-US" dirty="0"/>
              <a:t> и </a:t>
            </a:r>
            <a:r>
              <a:rPr lang="bg-BG" dirty="0" smtClean="0"/>
              <a:t>индивидуална</a:t>
            </a:r>
            <a:r>
              <a:rPr lang="en-US" dirty="0" smtClean="0"/>
              <a:t>. </a:t>
            </a:r>
            <a:r>
              <a:rPr lang="en-US" dirty="0" err="1"/>
              <a:t>Обучението</a:t>
            </a:r>
            <a:r>
              <a:rPr lang="en-US" dirty="0"/>
              <a:t> е </a:t>
            </a:r>
            <a:r>
              <a:rPr lang="en-US" dirty="0" err="1"/>
              <a:t>теоретично</a:t>
            </a:r>
            <a:r>
              <a:rPr lang="en-US" dirty="0"/>
              <a:t> и </a:t>
            </a:r>
            <a:r>
              <a:rPr lang="en-US" dirty="0" err="1"/>
              <a:t>практическо</a:t>
            </a:r>
            <a:r>
              <a:rPr lang="en-US" dirty="0"/>
              <a:t>. </a:t>
            </a:r>
            <a:endParaRPr lang="bg-BG" dirty="0" smtClean="0"/>
          </a:p>
          <a:p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/>
              <a:t>обучение</a:t>
            </a:r>
            <a:r>
              <a:rPr lang="en-US" dirty="0"/>
              <a:t> в </a:t>
            </a:r>
            <a:r>
              <a:rPr lang="en-US" dirty="0" err="1"/>
              <a:t>Центъра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приемат</a:t>
            </a:r>
            <a:r>
              <a:rPr lang="en-US" dirty="0"/>
              <a:t> </a:t>
            </a:r>
            <a:r>
              <a:rPr lang="en-US" dirty="0" err="1"/>
              <a:t>лица</a:t>
            </a:r>
            <a:r>
              <a:rPr lang="en-US" dirty="0"/>
              <a:t>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навършили</a:t>
            </a:r>
            <a:r>
              <a:rPr lang="en-US" dirty="0"/>
              <a:t> 16 </a:t>
            </a:r>
            <a:r>
              <a:rPr lang="en-US" dirty="0" err="1"/>
              <a:t>години</a:t>
            </a:r>
            <a:r>
              <a:rPr lang="bg-BG" dirty="0"/>
              <a:t>.</a:t>
            </a:r>
            <a:r>
              <a:rPr lang="en-US" dirty="0"/>
              <a:t> 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214282" y="1285860"/>
            <a:ext cx="87137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 err="1"/>
              <a:t>Основна</a:t>
            </a:r>
            <a:r>
              <a:rPr lang="en-US" b="1" dirty="0"/>
              <a:t> </a:t>
            </a:r>
            <a:r>
              <a:rPr lang="en-US" b="1" dirty="0" err="1"/>
              <a:t>цел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dirty="0"/>
              <a:t> </a:t>
            </a:r>
            <a:r>
              <a:rPr lang="en-US" dirty="0" err="1"/>
              <a:t>Центъра</a:t>
            </a:r>
            <a:r>
              <a:rPr lang="en-US" dirty="0"/>
              <a:t> е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спомага</a:t>
            </a:r>
            <a:r>
              <a:rPr lang="en-US" dirty="0"/>
              <a:t> </a:t>
            </a:r>
            <a:r>
              <a:rPr lang="en-US" dirty="0" err="1"/>
              <a:t>желаещите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придобият</a:t>
            </a:r>
            <a:r>
              <a:rPr lang="en-US" dirty="0"/>
              <a:t> </a:t>
            </a:r>
            <a:r>
              <a:rPr lang="en-US" dirty="0" err="1"/>
              <a:t>квалификация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професия</a:t>
            </a:r>
            <a:r>
              <a:rPr lang="en-US" dirty="0"/>
              <a:t> </a:t>
            </a:r>
            <a:r>
              <a:rPr lang="en-US" dirty="0" err="1"/>
              <a:t>чрез</a:t>
            </a:r>
            <a:r>
              <a:rPr lang="en-US" dirty="0"/>
              <a:t> </a:t>
            </a:r>
            <a:r>
              <a:rPr lang="en-US" dirty="0" err="1"/>
              <a:t>непрекъснато</a:t>
            </a:r>
            <a:r>
              <a:rPr lang="en-US" dirty="0"/>
              <a:t> </a:t>
            </a:r>
            <a:r>
              <a:rPr lang="en-US" dirty="0" err="1"/>
              <a:t>усъвършенстване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качеството</a:t>
            </a:r>
            <a:r>
              <a:rPr lang="en-US" dirty="0"/>
              <a:t> й, </a:t>
            </a:r>
            <a:r>
              <a:rPr lang="en-US" dirty="0" err="1"/>
              <a:t>овладяване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съвременни</a:t>
            </a:r>
            <a:r>
              <a:rPr lang="en-US" dirty="0"/>
              <a:t> </a:t>
            </a:r>
            <a:r>
              <a:rPr lang="en-US" dirty="0" err="1"/>
              <a:t>професионални</a:t>
            </a:r>
            <a:r>
              <a:rPr lang="en-US" dirty="0"/>
              <a:t> </a:t>
            </a:r>
            <a:r>
              <a:rPr lang="en-US" dirty="0" err="1"/>
              <a:t>знания</a:t>
            </a:r>
            <a:r>
              <a:rPr lang="en-US" dirty="0"/>
              <a:t>, </a:t>
            </a:r>
            <a:r>
              <a:rPr lang="en-US" dirty="0" err="1"/>
              <a:t>умения</a:t>
            </a:r>
            <a:r>
              <a:rPr lang="en-US" dirty="0"/>
              <a:t> и </a:t>
            </a:r>
            <a:r>
              <a:rPr lang="en-US" dirty="0" err="1"/>
              <a:t>добра</a:t>
            </a:r>
            <a:r>
              <a:rPr lang="en-US" dirty="0"/>
              <a:t> </a:t>
            </a:r>
            <a:r>
              <a:rPr lang="en-US" dirty="0" err="1"/>
              <a:t>производствена</a:t>
            </a:r>
            <a:r>
              <a:rPr lang="en-US" dirty="0"/>
              <a:t> </a:t>
            </a:r>
            <a:r>
              <a:rPr lang="en-US" dirty="0" err="1"/>
              <a:t>практика</a:t>
            </a:r>
            <a:r>
              <a:rPr lang="en-US" dirty="0"/>
              <a:t>. </a:t>
            </a:r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1060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2083680" cy="22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4844" b="38281"/>
          <a:stretch>
            <a:fillRect/>
          </a:stretch>
        </p:blipFill>
        <p:spPr bwMode="auto">
          <a:xfrm>
            <a:off x="5857884" y="4286256"/>
            <a:ext cx="2571736" cy="2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Център за професионално обучение</a:t>
            </a:r>
            <a:r>
              <a:rPr lang="bg-BG" sz="2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bg-BG" sz="2800" dirty="0" smtClean="0">
              <a:latin typeface="Book Antiqua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282" y="1214422"/>
            <a:ext cx="842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g-BG" dirty="0" smtClean="0"/>
              <a:t>ЦПО </a:t>
            </a:r>
            <a:r>
              <a:rPr lang="bg-BG" dirty="0"/>
              <a:t>към РЦИР Сливен провежда обучения по следните 20 професии и специалностти</a:t>
            </a:r>
            <a:endParaRPr lang="en-US" dirty="0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85720" y="1739759"/>
            <a:ext cx="813593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sz="1400" b="1" dirty="0"/>
              <a:t>1</a:t>
            </a:r>
            <a:r>
              <a:rPr lang="bg-BG" sz="1200" b="1" dirty="0"/>
              <a:t>.“</a:t>
            </a:r>
            <a:r>
              <a:rPr lang="ru-RU" sz="1200" b="1" dirty="0"/>
              <a:t> Сътрудник в маркетингови дейности</a:t>
            </a:r>
            <a:r>
              <a:rPr lang="bg-BG" sz="1200" b="1" dirty="0"/>
              <a:t>”,  код </a:t>
            </a:r>
            <a:r>
              <a:rPr lang="ru-RU" sz="1200" b="1" dirty="0"/>
              <a:t>342020</a:t>
            </a:r>
            <a:r>
              <a:rPr lang="bg-BG" sz="1200" b="1" dirty="0"/>
              <a:t>, “</a:t>
            </a:r>
            <a:r>
              <a:rPr lang="ru-RU" sz="1200" b="1" dirty="0"/>
              <a:t> Маркетингови проучвания</a:t>
            </a:r>
            <a:r>
              <a:rPr lang="bg-BG" sz="1200" b="1" dirty="0"/>
              <a:t>”, </a:t>
            </a:r>
          </a:p>
          <a:p>
            <a:r>
              <a:rPr lang="bg-BG" sz="1200" b="1" dirty="0"/>
              <a:t>2. “Оперативен Счетоводител”,  код 344030, “Оперативно счетоводство”, </a:t>
            </a:r>
          </a:p>
          <a:p>
            <a:r>
              <a:rPr lang="bg-BG" sz="1200" b="1" dirty="0"/>
              <a:t>3. “Икономист”,  код “</a:t>
            </a:r>
            <a:r>
              <a:rPr lang="ru-RU" sz="1200" b="1" dirty="0"/>
              <a:t>345120</a:t>
            </a:r>
            <a:r>
              <a:rPr lang="bg-BG" sz="1200" b="1" dirty="0"/>
              <a:t>, “Икономика и мениджмънт”, </a:t>
            </a:r>
          </a:p>
          <a:p>
            <a:r>
              <a:rPr lang="bg-BG" sz="1200" b="1" dirty="0"/>
              <a:t>4. “Оператор на компютър”,  код </a:t>
            </a:r>
            <a:r>
              <a:rPr lang="ru-RU" sz="1200" b="1" dirty="0"/>
              <a:t>482030</a:t>
            </a:r>
            <a:r>
              <a:rPr lang="bg-BG" sz="1200" b="1" dirty="0"/>
              <a:t>, “Текстообработване”, </a:t>
            </a:r>
          </a:p>
          <a:p>
            <a:r>
              <a:rPr lang="bg-BG" sz="1200" b="1" dirty="0"/>
              <a:t>5. “Офис секретар”,  код  346020, “Административно обслужване”, </a:t>
            </a:r>
          </a:p>
          <a:p>
            <a:r>
              <a:rPr lang="bg-BG" sz="1200" b="1" dirty="0"/>
              <a:t>6. “Заварчик”,  код 521090, “Заваряване”, </a:t>
            </a:r>
          </a:p>
          <a:p>
            <a:r>
              <a:rPr lang="bg-BG" sz="1200" b="1" dirty="0"/>
              <a:t>7. </a:t>
            </a:r>
            <a:r>
              <a:rPr lang="ru-RU" sz="1200" b="1" dirty="0"/>
              <a:t>„Монтьор на енергийни съоръжения и инсталации” </a:t>
            </a:r>
            <a:r>
              <a:rPr lang="bg-BG" sz="1200" b="1" dirty="0"/>
              <a:t>код </a:t>
            </a:r>
            <a:r>
              <a:rPr lang="ru-RU" sz="1200" b="1" dirty="0"/>
              <a:t>522040</a:t>
            </a:r>
            <a:r>
              <a:rPr lang="bg-BG" sz="1200" b="1" dirty="0"/>
              <a:t>, </a:t>
            </a:r>
            <a:endParaRPr lang="bg-BG" sz="1200" b="1" dirty="0" smtClean="0"/>
          </a:p>
          <a:p>
            <a:r>
              <a:rPr lang="bg-BG" sz="1200" b="1" dirty="0" smtClean="0"/>
              <a:t>“</a:t>
            </a:r>
            <a:r>
              <a:rPr lang="ru-RU" sz="1200" b="1" dirty="0"/>
              <a:t>Топлотехника</a:t>
            </a:r>
            <a:r>
              <a:rPr lang="bg-BG" sz="1200" b="1" dirty="0"/>
              <a:t>”,</a:t>
            </a:r>
            <a:br>
              <a:rPr lang="bg-BG" sz="1200" b="1" dirty="0"/>
            </a:br>
            <a:r>
              <a:rPr lang="bg-BG" sz="1200" b="1" dirty="0"/>
              <a:t>8. “Монтьор на транспортна техника”, код 525020</a:t>
            </a:r>
            <a:r>
              <a:rPr lang="bg-BG" sz="1200" b="1" dirty="0" smtClean="0"/>
              <a:t>,</a:t>
            </a:r>
          </a:p>
          <a:p>
            <a:r>
              <a:rPr lang="bg-BG" sz="1200" b="1" dirty="0" smtClean="0"/>
              <a:t> </a:t>
            </a:r>
            <a:r>
              <a:rPr lang="bg-BG" sz="1200" b="1" dirty="0"/>
              <a:t>“Автотранспортна техника”, </a:t>
            </a:r>
          </a:p>
          <a:p>
            <a:r>
              <a:rPr lang="bg-BG" sz="1200" b="1" dirty="0"/>
              <a:t>9. “Козметик”,  код 815020, “Козметика”, </a:t>
            </a:r>
          </a:p>
          <a:p>
            <a:r>
              <a:rPr lang="bg-BG" sz="1200" b="1" dirty="0"/>
              <a:t>10.”Еколог”,  код 851010, “Екология и опазване на околната среда</a:t>
            </a:r>
            <a:endParaRPr lang="en-US" sz="1200" b="1" dirty="0"/>
          </a:p>
          <a:p>
            <a:endParaRPr lang="en-US" b="1" dirty="0"/>
          </a:p>
        </p:txBody>
      </p:sp>
      <p:pic>
        <p:nvPicPr>
          <p:cNvPr id="8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85720" y="4000504"/>
            <a:ext cx="81359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/>
              <a:t>11.“Сътрудник в бизнес-услуги”, код 345040, “Бизнес-услуги”</a:t>
            </a:r>
          </a:p>
          <a:p>
            <a:r>
              <a:rPr lang="ru-RU" sz="1200" b="1" dirty="0"/>
              <a:t>12.“Сътрудник в малък и среден бизнес”, код 345050, “Малък и среден бизнес”</a:t>
            </a:r>
          </a:p>
          <a:p>
            <a:r>
              <a:rPr lang="ru-RU" sz="1200" b="1" dirty="0"/>
              <a:t>13“Шивач”, код 542110, “Шивачество”</a:t>
            </a:r>
          </a:p>
          <a:p>
            <a:r>
              <a:rPr lang="ru-RU" sz="1200" b="1" dirty="0"/>
              <a:t>14.“Монтьор на енергийни съоръжения и инсталации” код 522040, "Възобновяеми енергийни източници"</a:t>
            </a:r>
          </a:p>
          <a:p>
            <a:r>
              <a:rPr lang="ru-RU" sz="1200" b="1" dirty="0"/>
              <a:t>15."Сътрудник социални дейности", код 762020, "Социална работа с деца и семейства в риск";</a:t>
            </a:r>
          </a:p>
          <a:p>
            <a:r>
              <a:rPr lang="ru-RU" sz="1200" b="1" dirty="0"/>
              <a:t>16."Сътрудник социални дейности", код 762020, "Социална работа с деца и възрастни с хронични заболявания";</a:t>
            </a:r>
          </a:p>
          <a:p>
            <a:r>
              <a:rPr lang="ru-RU" sz="1200" b="1" dirty="0"/>
              <a:t>17.“Готвач”, код 811070, “Производство на кулинарни изделия и напитки”;</a:t>
            </a:r>
          </a:p>
          <a:p>
            <a:r>
              <a:rPr lang="ru-RU" sz="1200" b="1" dirty="0"/>
              <a:t>18.“Фризьор”, код 815010, “Фризьорство”;</a:t>
            </a:r>
          </a:p>
          <a:p>
            <a:r>
              <a:rPr lang="ru-RU" sz="1200" b="1" dirty="0"/>
              <a:t>19.“Маникюрист-педикюрист”, код 815030, “Маникюр, педикюр и ноктопластика”;</a:t>
            </a:r>
          </a:p>
          <a:p>
            <a:r>
              <a:rPr lang="ru-RU" sz="1200" b="1" dirty="0"/>
              <a:t>20.“Работник в озеленяването”, код 622030, “Озеленяване и цветарство”.</a:t>
            </a:r>
            <a:r>
              <a:rPr lang="en-US" sz="1200" b="1" dirty="0"/>
              <a:t> </a:t>
            </a:r>
          </a:p>
        </p:txBody>
      </p:sp>
      <p:pic>
        <p:nvPicPr>
          <p:cNvPr id="10" name="Picture 11" descr="IMGP12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14554"/>
            <a:ext cx="247609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Център за професионално обучение</a:t>
            </a:r>
            <a:r>
              <a:rPr lang="bg-BG" sz="2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bg-BG" sz="2800" dirty="0" smtClean="0">
              <a:latin typeface="Book Antiqua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4282" y="1176348"/>
            <a:ext cx="628654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err="1"/>
              <a:t>Съдържанието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учебния</a:t>
            </a:r>
            <a:r>
              <a:rPr lang="en-US" dirty="0"/>
              <a:t> </a:t>
            </a:r>
            <a:r>
              <a:rPr lang="en-US" dirty="0" err="1"/>
              <a:t>процес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съответните</a:t>
            </a:r>
            <a:r>
              <a:rPr lang="en-US" dirty="0"/>
              <a:t> </a:t>
            </a:r>
            <a:r>
              <a:rPr lang="en-US" dirty="0" err="1"/>
              <a:t>квалификационни</a:t>
            </a:r>
            <a:r>
              <a:rPr lang="en-US" dirty="0"/>
              <a:t> </a:t>
            </a:r>
            <a:r>
              <a:rPr lang="en-US" dirty="0" err="1"/>
              <a:t>курсове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определя</a:t>
            </a:r>
            <a:r>
              <a:rPr lang="en-US" dirty="0"/>
              <a:t> с </a:t>
            </a:r>
            <a:r>
              <a:rPr lang="en-US" dirty="0" err="1"/>
              <a:t>учебни</a:t>
            </a:r>
            <a:r>
              <a:rPr lang="en-US" dirty="0"/>
              <a:t> </a:t>
            </a:r>
            <a:r>
              <a:rPr lang="en-US" dirty="0" err="1"/>
              <a:t>планове</a:t>
            </a:r>
            <a:r>
              <a:rPr lang="en-US" dirty="0"/>
              <a:t> и </a:t>
            </a:r>
            <a:r>
              <a:rPr lang="en-US" dirty="0" err="1"/>
              <a:t>учебни</a:t>
            </a:r>
            <a:r>
              <a:rPr lang="en-US" dirty="0"/>
              <a:t> </a:t>
            </a:r>
            <a:r>
              <a:rPr lang="en-US" dirty="0" err="1"/>
              <a:t>програми</a:t>
            </a:r>
            <a:r>
              <a:rPr lang="bg-BG" dirty="0"/>
              <a:t>, които са разработени според Държавните образователни изисквания.</a:t>
            </a:r>
          </a:p>
          <a:p>
            <a:r>
              <a:rPr lang="en-US" b="1" dirty="0" err="1" smtClean="0"/>
              <a:t>Държавните</a:t>
            </a:r>
            <a:r>
              <a:rPr lang="en-US" b="1" dirty="0" smtClean="0"/>
              <a:t> </a:t>
            </a:r>
            <a:r>
              <a:rPr lang="en-US" b="1" dirty="0" err="1"/>
              <a:t>образователни</a:t>
            </a:r>
            <a:r>
              <a:rPr lang="en-US" b="1" dirty="0"/>
              <a:t> </a:t>
            </a:r>
            <a:r>
              <a:rPr lang="en-US" b="1" dirty="0" err="1"/>
              <a:t>изисквания</a:t>
            </a:r>
            <a:r>
              <a:rPr lang="en-US" b="1" dirty="0"/>
              <a:t> (ДОИ) 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придобиване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квалификация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професии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Списъка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професиите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професионално</a:t>
            </a:r>
            <a:r>
              <a:rPr lang="en-US" dirty="0"/>
              <a:t> </a:t>
            </a:r>
            <a:r>
              <a:rPr lang="en-US" dirty="0" err="1"/>
              <a:t>образование</a:t>
            </a:r>
            <a:r>
              <a:rPr lang="en-US" dirty="0"/>
              <a:t> и </a:t>
            </a:r>
            <a:r>
              <a:rPr lang="en-US" dirty="0" err="1"/>
              <a:t>обучение</a:t>
            </a:r>
            <a:r>
              <a:rPr lang="en-US" dirty="0"/>
              <a:t> (СППОО)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чл</a:t>
            </a:r>
            <a:r>
              <a:rPr lang="en-US" dirty="0"/>
              <a:t>. 6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Закона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професионалното</a:t>
            </a:r>
            <a:r>
              <a:rPr lang="en-US" dirty="0"/>
              <a:t> </a:t>
            </a:r>
            <a:r>
              <a:rPr lang="en-US" dirty="0" err="1"/>
              <a:t>образование</a:t>
            </a:r>
            <a:r>
              <a:rPr lang="en-US" dirty="0"/>
              <a:t> и </a:t>
            </a:r>
            <a:r>
              <a:rPr lang="en-US" dirty="0" err="1"/>
              <a:t>обучение</a:t>
            </a:r>
            <a:r>
              <a:rPr lang="en-US" dirty="0"/>
              <a:t> (ЗПОО)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документи</a:t>
            </a:r>
            <a:r>
              <a:rPr lang="en-US" dirty="0"/>
              <a:t>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основание</a:t>
            </a:r>
            <a:r>
              <a:rPr lang="en-US" dirty="0"/>
              <a:t> </a:t>
            </a:r>
            <a:r>
              <a:rPr lang="en-US" dirty="0" err="1"/>
              <a:t>чл</a:t>
            </a:r>
            <a:r>
              <a:rPr lang="en-US" dirty="0"/>
              <a:t>. 42, т. 3, (б) </a:t>
            </a:r>
            <a:r>
              <a:rPr lang="en-US" dirty="0" err="1"/>
              <a:t>от</a:t>
            </a:r>
            <a:r>
              <a:rPr lang="en-US" dirty="0"/>
              <a:t> ЗПОО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разработват</a:t>
            </a:r>
            <a:r>
              <a:rPr lang="en-US" dirty="0"/>
              <a:t> и </a:t>
            </a:r>
            <a:r>
              <a:rPr lang="en-US" dirty="0" err="1"/>
              <a:t>актуализират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Националната</a:t>
            </a:r>
            <a:r>
              <a:rPr lang="en-US" dirty="0"/>
              <a:t> </a:t>
            </a:r>
            <a:r>
              <a:rPr lang="en-US" dirty="0" err="1"/>
              <a:t>агенция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професионално</a:t>
            </a:r>
            <a:r>
              <a:rPr lang="en-US" dirty="0"/>
              <a:t> </a:t>
            </a:r>
            <a:r>
              <a:rPr lang="en-US" dirty="0" err="1"/>
              <a:t>образование</a:t>
            </a:r>
            <a:r>
              <a:rPr lang="en-US" dirty="0"/>
              <a:t> и </a:t>
            </a:r>
            <a:r>
              <a:rPr lang="en-US" dirty="0" err="1"/>
              <a:t>обучение</a:t>
            </a:r>
            <a:r>
              <a:rPr lang="en-US" dirty="0"/>
              <a:t> и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утвърждават</a:t>
            </a:r>
            <a:r>
              <a:rPr lang="en-US" dirty="0"/>
              <a:t> с </a:t>
            </a:r>
            <a:r>
              <a:rPr lang="en-US" dirty="0" err="1"/>
              <a:t>наредби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министъра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образованието</a:t>
            </a:r>
            <a:r>
              <a:rPr lang="en-US" dirty="0"/>
              <a:t> и </a:t>
            </a:r>
            <a:r>
              <a:rPr lang="en-US" dirty="0" err="1"/>
              <a:t>науката</a:t>
            </a:r>
            <a:r>
              <a:rPr lang="en-US" dirty="0"/>
              <a:t>, </a:t>
            </a:r>
            <a:r>
              <a:rPr lang="en-US" dirty="0" err="1"/>
              <a:t>съгласувано</a:t>
            </a:r>
            <a:r>
              <a:rPr lang="en-US" dirty="0"/>
              <a:t> </a:t>
            </a:r>
            <a:r>
              <a:rPr lang="en-US" dirty="0" err="1"/>
              <a:t>със</a:t>
            </a:r>
            <a:r>
              <a:rPr lang="en-US" dirty="0"/>
              <a:t> </a:t>
            </a:r>
            <a:r>
              <a:rPr lang="en-US" dirty="0" err="1"/>
              <a:t>съответните</a:t>
            </a:r>
            <a:r>
              <a:rPr lang="en-US" dirty="0"/>
              <a:t> </a:t>
            </a:r>
            <a:r>
              <a:rPr lang="en-US" dirty="0" err="1"/>
              <a:t>министерства</a:t>
            </a:r>
            <a:r>
              <a:rPr lang="en-US" dirty="0"/>
              <a:t> и </a:t>
            </a:r>
            <a:r>
              <a:rPr lang="en-US" dirty="0" err="1"/>
              <a:t>ведомства</a:t>
            </a:r>
            <a:r>
              <a:rPr lang="bg-BG" dirty="0"/>
              <a:t>.</a:t>
            </a:r>
          </a:p>
          <a:p>
            <a:endParaRPr lang="bg-BG" dirty="0"/>
          </a:p>
          <a:p>
            <a:r>
              <a:rPr lang="en-US" dirty="0" err="1"/>
              <a:t>Знанията</a:t>
            </a:r>
            <a:r>
              <a:rPr lang="en-US" dirty="0"/>
              <a:t> и </a:t>
            </a:r>
            <a:r>
              <a:rPr lang="en-US" dirty="0" err="1"/>
              <a:t>уменията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курсистите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 </a:t>
            </a:r>
            <a:r>
              <a:rPr lang="en-US" b="1" i="1" dirty="0" err="1"/>
              <a:t>оценяват</a:t>
            </a:r>
            <a:r>
              <a:rPr lang="en-US" dirty="0"/>
              <a:t> </a:t>
            </a:r>
            <a:r>
              <a:rPr lang="en-US" dirty="0" err="1"/>
              <a:t>чрез</a:t>
            </a:r>
            <a:r>
              <a:rPr lang="en-US" dirty="0"/>
              <a:t> </a:t>
            </a:r>
            <a:r>
              <a:rPr lang="en-US" dirty="0" err="1"/>
              <a:t>писмени</a:t>
            </a:r>
            <a:r>
              <a:rPr lang="en-US" dirty="0"/>
              <a:t> </a:t>
            </a:r>
            <a:r>
              <a:rPr lang="en-US" dirty="0" err="1"/>
              <a:t>изпити</a:t>
            </a:r>
            <a:r>
              <a:rPr lang="en-US" dirty="0"/>
              <a:t>, </a:t>
            </a:r>
            <a:r>
              <a:rPr lang="en-US" dirty="0" err="1"/>
              <a:t>тестове</a:t>
            </a:r>
            <a:r>
              <a:rPr lang="en-US" dirty="0"/>
              <a:t>, </a:t>
            </a:r>
            <a:r>
              <a:rPr lang="en-US" dirty="0" err="1"/>
              <a:t>решаване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практически</a:t>
            </a:r>
            <a:r>
              <a:rPr lang="en-US" dirty="0"/>
              <a:t> </a:t>
            </a:r>
            <a:r>
              <a:rPr lang="en-US" dirty="0" err="1"/>
              <a:t>задачи</a:t>
            </a:r>
            <a:r>
              <a:rPr lang="en-US" dirty="0"/>
              <a:t> и </a:t>
            </a:r>
            <a:r>
              <a:rPr lang="bg-BG" dirty="0"/>
              <a:t>казуси</a:t>
            </a:r>
            <a:r>
              <a:rPr lang="en-US" dirty="0"/>
              <a:t>.</a:t>
            </a:r>
            <a:endParaRPr lang="bg-BG" dirty="0"/>
          </a:p>
        </p:txBody>
      </p:sp>
      <p:pic>
        <p:nvPicPr>
          <p:cNvPr id="8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928934"/>
            <a:ext cx="221803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251485835_631482294894153_8117968297308669598_n.jpg"/>
          <p:cNvPicPr>
            <a:picLocks noChangeAspect="1"/>
          </p:cNvPicPr>
          <p:nvPr/>
        </p:nvPicPr>
        <p:blipFill>
          <a:blip r:embed="rId4" cstate="print"/>
          <a:srcRect t="23958" r="2777" b="14583"/>
          <a:stretch>
            <a:fillRect/>
          </a:stretch>
        </p:blipFill>
        <p:spPr>
          <a:xfrm>
            <a:off x="6143636" y="1071546"/>
            <a:ext cx="2428892" cy="15716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643446"/>
            <a:ext cx="2292334" cy="17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Център за професионално обучение</a:t>
            </a:r>
            <a:r>
              <a:rPr lang="bg-BG" sz="2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endParaRPr lang="bg-BG" sz="2800" dirty="0" smtClean="0">
              <a:latin typeface="Book Antiqua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50825" y="1924050"/>
            <a:ext cx="42481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Завършването на професионалното обучение с придобиване на </a:t>
            </a:r>
            <a:r>
              <a:rPr lang="en-US" sz="2000" i="1"/>
              <a:t>степен на професионална квалификация</a:t>
            </a:r>
            <a:r>
              <a:rPr lang="en-US" sz="2000"/>
              <a:t> се удостоверява със </a:t>
            </a:r>
            <a:r>
              <a:rPr lang="en-US" sz="2000" i="1"/>
              <a:t>Свидетелство за професионална квалификация</a:t>
            </a:r>
            <a:r>
              <a:rPr lang="en-US" sz="2000"/>
              <a:t>,</a:t>
            </a:r>
            <a:endParaRPr lang="bg-BG" sz="2000"/>
          </a:p>
          <a:p>
            <a:r>
              <a:rPr lang="en-US" sz="2000"/>
              <a:t> а обучението </a:t>
            </a:r>
            <a:r>
              <a:rPr lang="en-US" sz="2000" i="1"/>
              <a:t>по част от професията</a:t>
            </a:r>
            <a:r>
              <a:rPr lang="en-US" sz="2000"/>
              <a:t> с</a:t>
            </a:r>
            <a:r>
              <a:rPr lang="bg-BG" sz="2000"/>
              <a:t> </a:t>
            </a:r>
            <a:r>
              <a:rPr lang="en-US" sz="2000" i="1"/>
              <a:t>Удостоверение за професионална квалификация</a:t>
            </a:r>
            <a:r>
              <a:rPr lang="en-US" sz="2000"/>
              <a:t>. </a:t>
            </a:r>
          </a:p>
        </p:txBody>
      </p:sp>
      <p:pic>
        <p:nvPicPr>
          <p:cNvPr id="23559" name="Picture 7" descr="svidetelstvo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85860"/>
            <a:ext cx="182245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t_52257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928934"/>
            <a:ext cx="238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4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285728"/>
            <a:ext cx="6262702" cy="704872"/>
          </a:xfrm>
        </p:spPr>
        <p:txBody>
          <a:bodyPr/>
          <a:lstStyle/>
          <a:p>
            <a:pPr eaLnBrk="1" hangingPunct="1"/>
            <a:r>
              <a:rPr lang="bg-BG" b="1" dirty="0" smtClean="0"/>
              <a:t>Контакти:</a:t>
            </a:r>
            <a:endParaRPr lang="bg-BG" dirty="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07950" y="3751263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 </a:t>
            </a:r>
            <a:endParaRPr lang="bg-BG"/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142844" y="1357298"/>
            <a:ext cx="87995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800000"/>
                </a:solidFill>
              </a:rPr>
              <a:t>Регионален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център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за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икономическо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развитие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endParaRPr lang="bg-BG" sz="2400" b="1" dirty="0" smtClean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rgbClr val="800000"/>
                </a:solidFill>
              </a:rPr>
              <a:t>гр</a:t>
            </a:r>
            <a:r>
              <a:rPr lang="en-US" sz="2400" b="1" dirty="0">
                <a:solidFill>
                  <a:srgbClr val="800000"/>
                </a:solidFill>
              </a:rPr>
              <a:t>. </a:t>
            </a:r>
            <a:r>
              <a:rPr lang="en-US" sz="2400" b="1" dirty="0" err="1">
                <a:solidFill>
                  <a:srgbClr val="800000"/>
                </a:solidFill>
              </a:rPr>
              <a:t>Сливен</a:t>
            </a:r>
            <a:endParaRPr lang="bg-BG" sz="2400" b="1" dirty="0">
              <a:solidFill>
                <a:srgbClr val="800000"/>
              </a:solidFill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rgbClr val="002060"/>
                </a:solidFill>
              </a:rPr>
              <a:t>гр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Сливен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ул</a:t>
            </a:r>
            <a:r>
              <a:rPr lang="en-US" sz="2400" b="1" dirty="0">
                <a:solidFill>
                  <a:srgbClr val="002060"/>
                </a:solidFill>
              </a:rPr>
              <a:t>. "Д. </a:t>
            </a:r>
            <a:r>
              <a:rPr lang="en-US" sz="2400" b="1" dirty="0" err="1" smtClean="0">
                <a:solidFill>
                  <a:srgbClr val="002060"/>
                </a:solidFill>
              </a:rPr>
              <a:t>Пехливанов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bg-BG" sz="2400" b="1" dirty="0" smtClean="0">
                <a:solidFill>
                  <a:srgbClr val="002060"/>
                </a:solidFill>
              </a:rPr>
              <a:t>11</a:t>
            </a:r>
            <a:endParaRPr lang="bg-BG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g-BG" sz="2400" b="1" dirty="0" smtClean="0">
                <a:solidFill>
                  <a:srgbClr val="002060"/>
                </a:solidFill>
              </a:rPr>
              <a:t>Телефони за връзка с нас: </a:t>
            </a:r>
            <a:r>
              <a:rPr lang="en-US" sz="2400" b="1" dirty="0" smtClean="0">
                <a:solidFill>
                  <a:srgbClr val="002060"/>
                </a:solidFill>
              </a:rPr>
              <a:t>0878577981</a:t>
            </a:r>
            <a:r>
              <a:rPr lang="en-US" sz="2400" b="1" dirty="0">
                <a:solidFill>
                  <a:srgbClr val="002060"/>
                </a:solidFill>
              </a:rPr>
              <a:t>; </a:t>
            </a:r>
            <a:r>
              <a:rPr lang="en-US" sz="2400" b="1" dirty="0" smtClean="0">
                <a:solidFill>
                  <a:srgbClr val="002060"/>
                </a:solidFill>
              </a:rPr>
              <a:t>08</a:t>
            </a:r>
            <a:r>
              <a:rPr lang="bg-BG" sz="2400" b="1" dirty="0" smtClean="0">
                <a:solidFill>
                  <a:srgbClr val="002060"/>
                </a:solidFill>
              </a:rPr>
              <a:t>87811025</a:t>
            </a:r>
            <a:endParaRPr lang="bg-BG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400" b="1" dirty="0" err="1" smtClean="0">
                <a:solidFill>
                  <a:srgbClr val="002060"/>
                </a:solidFill>
              </a:rPr>
              <a:t>ел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поща</a:t>
            </a:r>
            <a:r>
              <a:rPr lang="en-US" sz="2400" b="1" dirty="0">
                <a:solidFill>
                  <a:srgbClr val="002060"/>
                </a:solidFill>
              </a:rPr>
              <a:t>: </a:t>
            </a:r>
            <a:r>
              <a:rPr lang="en-US" sz="2400" b="1" dirty="0" smtClean="0">
                <a:solidFill>
                  <a:srgbClr val="002060"/>
                </a:solidFill>
              </a:rPr>
              <a:t>redc_sliven@abv.bg</a:t>
            </a:r>
            <a:endParaRPr lang="bg-BG" sz="24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bg-BG" sz="2400" b="1" dirty="0" smtClean="0">
                <a:solidFill>
                  <a:srgbClr val="002060"/>
                </a:solidFill>
              </a:rPr>
              <a:t>Интернет страница: </a:t>
            </a:r>
            <a:r>
              <a:rPr lang="en-US" sz="2400" b="1" dirty="0" smtClean="0">
                <a:solidFill>
                  <a:srgbClr val="002060"/>
                </a:solidFill>
              </a:rPr>
              <a:t>www.redc-sliven.org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400" b="1" dirty="0"/>
              <a:t>  </a:t>
            </a:r>
          </a:p>
        </p:txBody>
      </p:sp>
      <p:pic>
        <p:nvPicPr>
          <p:cNvPr id="8" name="Picture 4" descr="Copy of kal_stiker"/>
          <p:cNvPicPr>
            <a:picLocks noChangeAspect="1" noChangeArrowheads="1"/>
          </p:cNvPicPr>
          <p:nvPr/>
        </p:nvPicPr>
        <p:blipFill>
          <a:blip r:embed="rId2" cstate="print"/>
          <a:srcRect r="72656"/>
          <a:stretch>
            <a:fillRect/>
          </a:stretch>
        </p:blipFill>
        <p:spPr bwMode="auto">
          <a:xfrm>
            <a:off x="0" y="0"/>
            <a:ext cx="250029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RE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786190"/>
            <a:ext cx="322147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Основни дейности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250825" y="1196975"/>
            <a:ext cx="8280400" cy="935038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en-GB" b="1">
                <a:solidFill>
                  <a:schemeClr val="bg1"/>
                </a:solidFill>
              </a:rPr>
              <a:t>Център за професионално обучение - с лиценз от НАПОО за </a:t>
            </a:r>
            <a:endParaRPr lang="bg-BG" b="1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bg-BG" b="1">
                <a:solidFill>
                  <a:schemeClr val="bg1"/>
                </a:solidFill>
              </a:rPr>
              <a:t>     </a:t>
            </a:r>
            <a:r>
              <a:rPr lang="en-GB" b="1">
                <a:solidFill>
                  <a:schemeClr val="bg1"/>
                </a:solidFill>
              </a:rPr>
              <a:t>20 професии. Организиране и провеждане на обучения за </a:t>
            </a:r>
            <a:endParaRPr lang="bg-BG" b="1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bg-BG" b="1">
                <a:solidFill>
                  <a:schemeClr val="bg1"/>
                </a:solidFill>
              </a:rPr>
              <a:t>     </a:t>
            </a:r>
            <a:r>
              <a:rPr lang="en-GB" b="1">
                <a:solidFill>
                  <a:schemeClr val="bg1"/>
                </a:solidFill>
              </a:rPr>
              <a:t>професионална квалификация на възрастни.</a:t>
            </a:r>
            <a:r>
              <a:rPr lang="bg-BG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250825" y="2205038"/>
            <a:ext cx="8353425" cy="6477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/>
              <a:t>2.</a:t>
            </a:r>
            <a:r>
              <a:rPr lang="en-US" sz="2400" b="1"/>
              <a:t> </a:t>
            </a:r>
            <a:r>
              <a:rPr lang="bg-BG" b="1"/>
              <a:t>Разработване на стратегии за регионално развитие и подкрепа на</a:t>
            </a:r>
            <a:endParaRPr lang="en-US" b="1"/>
          </a:p>
          <a:p>
            <a:pPr>
              <a:defRPr/>
            </a:pPr>
            <a:r>
              <a:rPr lang="bg-BG" b="1"/>
              <a:t> МСП</a:t>
            </a:r>
            <a:r>
              <a:rPr lang="en-US"/>
              <a:t> 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250825" y="2924175"/>
            <a:ext cx="8351838" cy="649288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3. </a:t>
            </a:r>
            <a:r>
              <a:rPr lang="en-GB" b="1">
                <a:solidFill>
                  <a:schemeClr val="bg1"/>
                </a:solidFill>
              </a:rPr>
              <a:t>Подготовка, управление и изпълнение на международни </a:t>
            </a:r>
            <a:endParaRPr lang="bg-BG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bg-BG" b="1">
                <a:solidFill>
                  <a:schemeClr val="bg1"/>
                </a:solidFill>
              </a:rPr>
              <a:t>    </a:t>
            </a:r>
            <a:r>
              <a:rPr lang="en-GB" b="1">
                <a:solidFill>
                  <a:schemeClr val="bg1"/>
                </a:solidFill>
              </a:rPr>
              <a:t>и местни проекти</a:t>
            </a:r>
            <a:r>
              <a:rPr lang="bg-BG"/>
              <a:t> </a:t>
            </a:r>
            <a:endParaRPr 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250825" y="3716338"/>
            <a:ext cx="8351838" cy="15113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bg-BG" sz="1600" b="1" dirty="0">
                <a:solidFill>
                  <a:schemeClr val="bg1"/>
                </a:solidFill>
              </a:rPr>
              <a:t>4. </a:t>
            </a:r>
            <a:r>
              <a:rPr lang="bg-BG" b="1" dirty="0">
                <a:solidFill>
                  <a:schemeClr val="bg1"/>
                </a:solidFill>
              </a:rPr>
              <a:t>Обучение по управление на човешките ресурси, базисни </a:t>
            </a:r>
          </a:p>
          <a:p>
            <a:pPr>
              <a:defRPr/>
            </a:pPr>
            <a:r>
              <a:rPr lang="bg-BG" b="1" dirty="0">
                <a:solidFill>
                  <a:schemeClr val="bg1"/>
                </a:solidFill>
              </a:rPr>
              <a:t>комуникативни и социални умения, медиация, доброволчески </a:t>
            </a:r>
          </a:p>
          <a:p>
            <a:pPr>
              <a:defRPr/>
            </a:pPr>
            <a:r>
              <a:rPr lang="bg-BG" b="1" dirty="0">
                <a:solidFill>
                  <a:schemeClr val="bg1"/>
                </a:solidFill>
              </a:rPr>
              <a:t>мениджмънт, активно поведение на пазара на труда. </a:t>
            </a:r>
          </a:p>
          <a:p>
            <a:pPr>
              <a:defRPr/>
            </a:pPr>
            <a:r>
              <a:rPr lang="bg-BG" b="1" dirty="0">
                <a:solidFill>
                  <a:schemeClr val="bg1"/>
                </a:solidFill>
              </a:rPr>
              <a:t>Психологическо подпомагане и консултиране. Проучване на нуждите </a:t>
            </a:r>
          </a:p>
          <a:p>
            <a:pPr>
              <a:defRPr/>
            </a:pPr>
            <a:r>
              <a:rPr lang="bg-BG" b="1" dirty="0">
                <a:solidFill>
                  <a:schemeClr val="bg1"/>
                </a:solidFill>
              </a:rPr>
              <a:t>от обучение на различни обществени и социални групи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gray">
          <a:xfrm>
            <a:off x="250825" y="5373688"/>
            <a:ext cx="8351838" cy="8636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bg-BG" sz="1600" b="1">
                <a:solidFill>
                  <a:schemeClr val="bg1"/>
                </a:solidFill>
              </a:rPr>
              <a:t>5</a:t>
            </a:r>
            <a:r>
              <a:rPr lang="bg-BG" b="1">
                <a:solidFill>
                  <a:schemeClr val="bg1"/>
                </a:solidFill>
              </a:rPr>
              <a:t>. </a:t>
            </a:r>
            <a:r>
              <a:rPr lang="en-GB" b="1">
                <a:solidFill>
                  <a:schemeClr val="bg1"/>
                </a:solidFill>
              </a:rPr>
              <a:t>Организиране на конференции, семинари, изложения, презентации </a:t>
            </a:r>
            <a:endParaRPr lang="bg-BG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b="1">
                <a:solidFill>
                  <a:schemeClr val="bg1"/>
                </a:solidFill>
              </a:rPr>
              <a:t>на фирми и програми</a:t>
            </a:r>
            <a:r>
              <a:rPr lang="en-GB" b="1"/>
              <a:t>.</a:t>
            </a:r>
            <a:r>
              <a:rPr lang="bg-BG"/>
              <a:t> </a:t>
            </a:r>
            <a:endParaRPr lang="en-US"/>
          </a:p>
        </p:txBody>
      </p:sp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Основни дейности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gray">
          <a:xfrm>
            <a:off x="250825" y="1916113"/>
            <a:ext cx="8280400" cy="935037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en-US" b="1">
                <a:solidFill>
                  <a:schemeClr val="bg1"/>
                </a:solidFill>
              </a:rPr>
              <a:t>7.</a:t>
            </a:r>
            <a:r>
              <a:rPr lang="bg-BG" b="1">
                <a:solidFill>
                  <a:schemeClr val="bg1"/>
                </a:solidFill>
              </a:rPr>
              <a:t>Съдействие и посредничество при финансиране на идеи, </a:t>
            </a:r>
            <a:endParaRPr lang="en-US" b="1">
              <a:solidFill>
                <a:schemeClr val="bg1"/>
              </a:solidFill>
            </a:endParaRPr>
          </a:p>
          <a:p>
            <a:pPr marL="342900" indent="-342900">
              <a:defRPr/>
            </a:pPr>
            <a:r>
              <a:rPr lang="bg-BG" b="1">
                <a:solidFill>
                  <a:schemeClr val="bg1"/>
                </a:solidFill>
              </a:rPr>
              <a:t>бизнес начинания и инвестиционни програми</a:t>
            </a:r>
            <a:r>
              <a:rPr lang="en-US"/>
              <a:t> 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gray">
          <a:xfrm>
            <a:off x="323850" y="2852738"/>
            <a:ext cx="8353425" cy="6477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/>
              <a:t>8.</a:t>
            </a:r>
            <a:r>
              <a:rPr lang="en-US" sz="2400" b="1"/>
              <a:t> </a:t>
            </a:r>
            <a:r>
              <a:rPr lang="bg-BG" b="1"/>
              <a:t>Проучване на нуждите от обучение на различни обществени и</a:t>
            </a:r>
            <a:endParaRPr lang="en-US" b="1"/>
          </a:p>
          <a:p>
            <a:pPr>
              <a:defRPr/>
            </a:pPr>
            <a:r>
              <a:rPr lang="bg-BG" b="1"/>
              <a:t> социални групи</a:t>
            </a:r>
            <a:endParaRPr lang="en-US" b="1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gray">
          <a:xfrm>
            <a:off x="323850" y="3573463"/>
            <a:ext cx="8351838" cy="649287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</a:rPr>
              <a:t>9. </a:t>
            </a:r>
            <a:r>
              <a:rPr lang="bg-BG" b="1">
                <a:solidFill>
                  <a:schemeClr val="bg1"/>
                </a:solidFill>
              </a:rPr>
              <a:t>Подготовка и методическо ръководство на обучения по заявка</a:t>
            </a:r>
            <a:r>
              <a:rPr lang="en-US"/>
              <a:t> 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gray">
          <a:xfrm>
            <a:off x="323850" y="4365625"/>
            <a:ext cx="8278813" cy="792163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</a:rPr>
              <a:t>10</a:t>
            </a:r>
            <a:r>
              <a:rPr lang="bg-BG" sz="1600" b="1">
                <a:solidFill>
                  <a:schemeClr val="bg1"/>
                </a:solidFill>
              </a:rPr>
              <a:t>. </a:t>
            </a:r>
            <a:r>
              <a:rPr lang="bg-BG" b="1">
                <a:solidFill>
                  <a:schemeClr val="bg1"/>
                </a:solidFill>
              </a:rPr>
              <a:t>Чуждоезиково обучение - английски и немски език</a:t>
            </a:r>
            <a:r>
              <a:rPr lang="bg-BG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gray">
          <a:xfrm>
            <a:off x="323850" y="1196975"/>
            <a:ext cx="8351838" cy="649288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bg-BG" b="1">
                <a:solidFill>
                  <a:schemeClr val="bg1"/>
                </a:solidFill>
              </a:rPr>
              <a:t>6</a:t>
            </a:r>
            <a:r>
              <a:rPr lang="en-US" b="1">
                <a:solidFill>
                  <a:schemeClr val="bg1"/>
                </a:solidFill>
              </a:rPr>
              <a:t>. Обучения по безопасен труд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gray">
          <a:xfrm>
            <a:off x="323850" y="5373688"/>
            <a:ext cx="8353425" cy="647700"/>
          </a:xfrm>
          <a:prstGeom prst="roundRect">
            <a:avLst>
              <a:gd name="adj" fmla="val 1279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bg-BG" b="1"/>
              <a:t>11.</a:t>
            </a:r>
            <a:r>
              <a:rPr lang="en-US" sz="2400" b="1"/>
              <a:t> </a:t>
            </a:r>
            <a:r>
              <a:rPr lang="bg-BG" b="1"/>
              <a:t>Превод на материали и документи, офис услуги и Интернет връзки</a:t>
            </a:r>
            <a:r>
              <a:rPr lang="en-US"/>
              <a:t> </a:t>
            </a:r>
          </a:p>
        </p:txBody>
      </p:sp>
      <p:pic>
        <p:nvPicPr>
          <p:cNvPr id="11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457200"/>
            <a:ext cx="6119826" cy="5334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b="1" dirty="0" smtClean="0">
              <a:latin typeface="Book Antiqua" pitchFamily="18" charset="0"/>
            </a:endParaRPr>
          </a:p>
        </p:txBody>
      </p:sp>
      <p:pic>
        <p:nvPicPr>
          <p:cNvPr id="7171" name="Picture 3" descr="Copy of kal_stik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2" r="73438"/>
          <a:stretch>
            <a:fillRect/>
          </a:stretch>
        </p:blipFill>
        <p:spPr>
          <a:xfrm>
            <a:off x="0" y="0"/>
            <a:ext cx="1714480" cy="1000108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850" y="1773238"/>
            <a:ext cx="8382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“Програма за подпомагане на малкия и среден бизнес” 1999 г.- 2002 г.  </a:t>
            </a:r>
            <a:r>
              <a:rPr lang="bg-BG" dirty="0"/>
              <a:t>чрез преференциално кредитиране </a:t>
            </a:r>
            <a:r>
              <a:rPr lang="ru-RU" dirty="0" smtClean="0"/>
              <a:t>съвместно с Райфайзен банк </a:t>
            </a:r>
            <a:r>
              <a:rPr lang="bg-BG" dirty="0" smtClean="0"/>
              <a:t>и </a:t>
            </a:r>
            <a:r>
              <a:rPr lang="bg-BG" dirty="0"/>
              <a:t>програми за обучение на предприемачите и техните </a:t>
            </a:r>
            <a:r>
              <a:rPr lang="bg-BG" dirty="0" smtClean="0"/>
              <a:t>служители</a:t>
            </a:r>
            <a:r>
              <a:rPr lang="ru-RU" dirty="0" smtClean="0"/>
              <a:t>. </a:t>
            </a:r>
            <a:r>
              <a:rPr lang="bg-BG" dirty="0"/>
              <a:t>Програмата има регионален характер и включва общините Сливен, Ямбол, Нова Загора, Твърдица и Котел. Раздадени кредити на стойност 2 650 000 лева, разкрити 180 работни места. Участвали в обучителните програми над 2760 човека. Финансирана от Институт Отворено общество Ню Йорк</a:t>
            </a:r>
            <a:r>
              <a:rPr lang="en-US" dirty="0"/>
              <a:t>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3850" y="4292600"/>
            <a:ext cx="655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Проект “Нов старт” 2002- </a:t>
            </a:r>
            <a:r>
              <a:rPr lang="en-US" b="1" dirty="0" smtClean="0"/>
              <a:t>2015</a:t>
            </a:r>
            <a:r>
              <a:rPr lang="bg-BG" b="1" dirty="0" smtClean="0"/>
              <a:t>. </a:t>
            </a:r>
            <a:r>
              <a:rPr lang="bg-BG" dirty="0"/>
              <a:t>Обучение на кадрови военнослужещи от Българската армия, излизащи в запаса. През периода на програмата са обучени над 1600 военнослужещи. </a:t>
            </a:r>
          </a:p>
        </p:txBody>
      </p:sp>
      <p:pic>
        <p:nvPicPr>
          <p:cNvPr id="7176" name="Picture 8" descr="education-concept-alisa-tsoy-24830510-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365625"/>
            <a:ext cx="16557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74" y="457200"/>
            <a:ext cx="6119826" cy="5334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14282" y="1357298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Проект: “Намаляване на социалната изолация чрез развитие на партньорството между държавата и гражданското общество” –консултантска фирма Бърк Синклер, Англия. Обучение на служители от Дирекции Социално подпомагане Сливен, Ямбол, Нова Загора.</a:t>
            </a:r>
            <a:r>
              <a:rPr lang="en-US" dirty="0"/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57158" y="2643182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g-BG" b="1" dirty="0"/>
              <a:t>Вестник „СЛИВЕН БИЗНЕС” 2001-2002г.</a:t>
            </a:r>
            <a:endParaRPr lang="bg-BG" b="1" dirty="0">
              <a:hlinkClick r:id="rId2"/>
            </a:endParaRPr>
          </a:p>
          <a:p>
            <a:pPr algn="ctr"/>
            <a:r>
              <a:rPr lang="bg-BG" b="1" dirty="0">
                <a:hlinkClick r:id="rId2"/>
              </a:rPr>
              <a:t>http://www.sliven.net/sl_business/</a:t>
            </a:r>
            <a:endParaRPr lang="bg-BG" b="1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57158" y="3571876"/>
            <a:ext cx="37449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Създаване</a:t>
            </a:r>
            <a:r>
              <a:rPr lang="bg-BG" dirty="0"/>
              <a:t> на СЛИВЕН.НЕТ в партньорство с </a:t>
            </a:r>
            <a:r>
              <a:rPr lang="en-US" dirty="0"/>
              <a:t>IT</a:t>
            </a:r>
            <a:r>
              <a:rPr lang="ru-RU" dirty="0"/>
              <a:t> </a:t>
            </a:r>
            <a:r>
              <a:rPr lang="bg-BG" dirty="0"/>
              <a:t>фирми.  </a:t>
            </a:r>
            <a:r>
              <a:rPr lang="en-US" dirty="0">
                <a:hlinkClick r:id="rId3"/>
              </a:rPr>
              <a:t>www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sliven</a:t>
            </a:r>
            <a:r>
              <a:rPr lang="ru-RU" dirty="0">
                <a:hlinkClick r:id="rId3"/>
              </a:rPr>
              <a:t>.</a:t>
            </a:r>
            <a:r>
              <a:rPr lang="en-US" dirty="0">
                <a:hlinkClick r:id="rId3"/>
              </a:rPr>
              <a:t>net</a:t>
            </a:r>
            <a:r>
              <a:rPr lang="en-US" dirty="0"/>
              <a:t> </a:t>
            </a:r>
          </a:p>
        </p:txBody>
      </p:sp>
      <p:pic>
        <p:nvPicPr>
          <p:cNvPr id="8201" name="Picture 9" descr="SlivenNet_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9497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opy of kal_stiker"/>
          <p:cNvPicPr>
            <a:picLocks noChangeAspect="1" noChangeArrowheads="1"/>
          </p:cNvPicPr>
          <p:nvPr/>
        </p:nvPicPr>
        <p:blipFill>
          <a:blip r:embed="rId5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7158" y="4786322"/>
            <a:ext cx="77041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“Създаване на ефективна среда за установяването и успешното функциониране на институцията граждански посредник (Омбудсман</a:t>
            </a:r>
            <a:r>
              <a:rPr lang="bg-BG" dirty="0"/>
              <a:t>) в трите области  на Югоизточен район за планиране” на Център за социални практики в партньорство с Фондация “Регионален  Център  за    Икономическо  Развитие” – Сливен.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214282" y="1428736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“Изграждане на информационно-ресурсен център за социална интеграция на  инвалиди в област Сливен”</a:t>
            </a:r>
            <a:r>
              <a:rPr lang="ru-RU" dirty="0"/>
              <a:t> на Общинска организация на инвалидите в партньорство с Фондация “Регионален Център за Икономическо Развитие” – Сливен </a:t>
            </a:r>
            <a:endParaRPr lang="en-US" dirty="0"/>
          </a:p>
        </p:txBody>
      </p:sp>
      <p:pic>
        <p:nvPicPr>
          <p:cNvPr id="9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5720" y="2786058"/>
            <a:ext cx="7956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 dirty="0" err="1"/>
              <a:t>Създаване</a:t>
            </a:r>
            <a:r>
              <a:rPr lang="en-GB" b="1" dirty="0"/>
              <a:t> </a:t>
            </a:r>
            <a:r>
              <a:rPr lang="en-GB" b="1" dirty="0" err="1"/>
              <a:t>на</a:t>
            </a:r>
            <a:r>
              <a:rPr lang="en-GB" dirty="0"/>
              <a:t> </a:t>
            </a:r>
            <a:r>
              <a:rPr lang="en-GB" b="1" dirty="0" err="1"/>
              <a:t>сдружение</a:t>
            </a:r>
            <a:r>
              <a:rPr lang="en-GB" b="1" dirty="0"/>
              <a:t> </a:t>
            </a:r>
            <a:r>
              <a:rPr lang="en-GB" b="1" dirty="0" err="1"/>
              <a:t>на</a:t>
            </a:r>
            <a:r>
              <a:rPr lang="en-GB" b="1" dirty="0"/>
              <a:t> </a:t>
            </a:r>
            <a:r>
              <a:rPr lang="en-GB" b="1" dirty="0" err="1"/>
              <a:t>производителите</a:t>
            </a:r>
            <a:r>
              <a:rPr lang="en-GB" b="1" dirty="0"/>
              <a:t> </a:t>
            </a:r>
            <a:r>
              <a:rPr lang="en-GB" b="1" dirty="0" err="1"/>
              <a:t>на</a:t>
            </a:r>
            <a:r>
              <a:rPr lang="en-GB" b="1" dirty="0"/>
              <a:t> </a:t>
            </a:r>
            <a:r>
              <a:rPr lang="en-GB" b="1" dirty="0" err="1"/>
              <a:t>чорапи</a:t>
            </a:r>
            <a:r>
              <a:rPr lang="en-GB" b="1" dirty="0"/>
              <a:t> в </a:t>
            </a:r>
            <a:r>
              <a:rPr lang="en-GB" b="1" dirty="0" err="1"/>
              <a:t>Сливен</a:t>
            </a:r>
            <a:r>
              <a:rPr lang="en-GB" dirty="0"/>
              <a:t>- </a:t>
            </a:r>
            <a:r>
              <a:rPr lang="en-GB" dirty="0" err="1"/>
              <a:t>обучения</a:t>
            </a:r>
            <a:r>
              <a:rPr lang="en-GB" dirty="0"/>
              <a:t>, </a:t>
            </a:r>
            <a:r>
              <a:rPr lang="en-GB" dirty="0" err="1"/>
              <a:t>участия</a:t>
            </a:r>
            <a:r>
              <a:rPr lang="en-GB" dirty="0"/>
              <a:t> в </a:t>
            </a:r>
            <a:r>
              <a:rPr lang="en-GB" dirty="0" err="1"/>
              <a:t>панаири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текстилното</a:t>
            </a:r>
            <a:r>
              <a:rPr lang="en-GB" dirty="0"/>
              <a:t> </a:t>
            </a:r>
            <a:r>
              <a:rPr lang="en-GB" dirty="0" err="1"/>
              <a:t>производство</a:t>
            </a:r>
            <a:r>
              <a:rPr lang="en-GB" dirty="0"/>
              <a:t>, </a:t>
            </a:r>
            <a:r>
              <a:rPr lang="en-GB" dirty="0" err="1"/>
              <a:t>осигуряване</a:t>
            </a:r>
            <a:r>
              <a:rPr lang="en-GB" dirty="0"/>
              <a:t> </a:t>
            </a:r>
            <a:r>
              <a:rPr lang="en-GB" dirty="0" err="1"/>
              <a:t>на</a:t>
            </a:r>
            <a:r>
              <a:rPr lang="en-GB" dirty="0"/>
              <a:t> </a:t>
            </a:r>
            <a:r>
              <a:rPr lang="en-GB" dirty="0" err="1"/>
              <a:t>пазари</a:t>
            </a:r>
            <a:r>
              <a:rPr lang="en-GB" dirty="0"/>
              <a:t>.</a:t>
            </a:r>
            <a:r>
              <a:rPr lang="en-US" dirty="0"/>
              <a:t> </a:t>
            </a:r>
            <a:endParaRPr lang="bg-BG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5720" y="3929066"/>
            <a:ext cx="7704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Проект в сферата на професионалното обучение  по програма “Активни услуги на пазара на труда” 2008г</a:t>
            </a:r>
            <a:r>
              <a:rPr lang="bg-BG" dirty="0"/>
              <a:t>, финансиран от Световната банка- професионално обучение по професията автомонтьор и осигуряване на заетост на безработни лица. .</a:t>
            </a:r>
            <a:r>
              <a:rPr lang="en-US" dirty="0"/>
              <a:t>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57188" y="5286375"/>
            <a:ext cx="838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Програма “Активни услуги на пазара на труда”, „Икономическо и социално сближаване”</a:t>
            </a:r>
            <a:r>
              <a:rPr lang="bg-BG" dirty="0"/>
              <a:t>, финансиран от Световната банка с партньори</a:t>
            </a:r>
            <a:r>
              <a:rPr lang="ru-RU" dirty="0"/>
              <a:t> Индъстри Уоч </a:t>
            </a:r>
            <a:r>
              <a:rPr lang="bg-BG" dirty="0"/>
              <a:t>Груп </a:t>
            </a:r>
            <a:r>
              <a:rPr lang="ru-RU" dirty="0"/>
              <a:t>– София и Община Сливен</a:t>
            </a:r>
            <a:r>
              <a:rPr lang="bg-BG" dirty="0"/>
              <a:t>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9" name="Picture 3" descr="Copy of kal_stiker"/>
          <p:cNvPicPr>
            <a:picLocks noChangeAspect="1" noChangeArrowheads="1"/>
          </p:cNvPicPr>
          <p:nvPr/>
        </p:nvPicPr>
        <p:blipFill>
          <a:blip r:embed="rId2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57158" y="1500174"/>
            <a:ext cx="7956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Програма “Активни услуги на пазара на труда”, „Икономическо и социално сближаване”</a:t>
            </a:r>
            <a:r>
              <a:rPr lang="bg-BG" dirty="0"/>
              <a:t>, финансиран от Световната банка с партньори</a:t>
            </a:r>
            <a:r>
              <a:rPr lang="ru-RU" dirty="0"/>
              <a:t> Индъстри Уоч </a:t>
            </a:r>
            <a:r>
              <a:rPr lang="bg-BG" dirty="0"/>
              <a:t>Груп </a:t>
            </a:r>
            <a:r>
              <a:rPr lang="ru-RU" dirty="0"/>
              <a:t>– София и Община Ямбол</a:t>
            </a:r>
            <a:r>
              <a:rPr lang="bg-BG" dirty="0"/>
              <a:t>.</a:t>
            </a:r>
            <a:r>
              <a:rPr lang="en-US" dirty="0"/>
              <a:t> </a:t>
            </a:r>
            <a:endParaRPr lang="bg-BG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28596" y="2727326"/>
            <a:ext cx="7704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КИВА – партньорство с микрофинансиращата организация КИВА.</a:t>
            </a:r>
            <a:endParaRPr lang="bg-BG" dirty="0">
              <a:hlinkClick r:id="rId3"/>
            </a:endParaRPr>
          </a:p>
          <a:p>
            <a:r>
              <a:rPr lang="bg-BG" dirty="0">
                <a:hlinkClick r:id="rId3"/>
              </a:rPr>
              <a:t>www.kiva.org/about/aboutPartner?id=3</a:t>
            </a:r>
            <a:r>
              <a:rPr lang="en-US" dirty="0"/>
              <a:t> 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57158" y="3786190"/>
            <a:ext cx="838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g-BG" b="1" dirty="0"/>
              <a:t>Проект „Бизнес инкубатор под наем” по Програма “Активни услуги на пазара на труда”, „Икономическо и социално сближаване”</a:t>
            </a:r>
            <a:r>
              <a:rPr lang="bg-BG" dirty="0"/>
              <a:t>, финансиран от Световната банка.</a:t>
            </a:r>
            <a:endParaRPr lang="en-US" dirty="0"/>
          </a:p>
        </p:txBody>
      </p:sp>
      <p:pic>
        <p:nvPicPr>
          <p:cNvPr id="18" name="Picture 17" descr="изтеглен файл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714884"/>
            <a:ext cx="2047881" cy="1468292"/>
          </a:xfrm>
          <a:prstGeom prst="rect">
            <a:avLst/>
          </a:prstGeom>
        </p:spPr>
      </p:pic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4786322"/>
            <a:ext cx="295275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latin typeface="Book Antiqua" pitchFamily="18" charset="0"/>
              </a:rPr>
              <a:t>Изпълнени</a:t>
            </a:r>
            <a:r>
              <a:rPr lang="en-GB" b="1" dirty="0" smtClean="0">
                <a:latin typeface="Book Antiqua" pitchFamily="18" charset="0"/>
              </a:rPr>
              <a:t> </a:t>
            </a:r>
            <a:r>
              <a:rPr lang="en-GB" b="1" dirty="0" err="1" smtClean="0">
                <a:latin typeface="Book Antiqua" pitchFamily="18" charset="0"/>
              </a:rPr>
              <a:t>проекти</a:t>
            </a:r>
            <a:endParaRPr lang="bg-BG" dirty="0" smtClean="0">
              <a:latin typeface="Book Antiqua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412875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bg-BG" sz="2400" b="1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5720" y="1105571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bg-BG" b="1" dirty="0" smtClean="0"/>
              <a:t>Проект “Изграждане на бизнесинкубатор за маргинализирани обществени групи” 2001 г.- 2013 г.” </a:t>
            </a:r>
            <a:endParaRPr lang="en-US" b="1" dirty="0"/>
          </a:p>
        </p:txBody>
      </p:sp>
      <p:pic>
        <p:nvPicPr>
          <p:cNvPr id="12295" name="Picture 7" descr="Ad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573463"/>
            <a:ext cx="359886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biznes inkub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573463"/>
            <a:ext cx="34559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opy of kal_stiker"/>
          <p:cNvPicPr>
            <a:picLocks noChangeAspect="1" noChangeArrowheads="1"/>
          </p:cNvPicPr>
          <p:nvPr/>
        </p:nvPicPr>
        <p:blipFill>
          <a:blip r:embed="rId4" cstate="print"/>
          <a:srcRect l="1562" r="73438"/>
          <a:stretch>
            <a:fillRect/>
          </a:stretch>
        </p:blipFill>
        <p:spPr bwMode="auto">
          <a:xfrm>
            <a:off x="0" y="0"/>
            <a:ext cx="171448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5720" y="1785926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/>
              <a:t>Изграден бизнесинкубатор за маргинализирани групи – финансиран от </a:t>
            </a:r>
            <a:r>
              <a:rPr lang="ru-RU" dirty="0" smtClean="0"/>
              <a:t> Институт „Отворено общество” Ню Йорк. За бизнес инкубатор е избрана сградата, в която се е помещавала фабриката на Добри Желязков, създадена през 1836 г., първата на Балканския полуостров. Сградата е паметник на културата от национално значение.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ean_lines_design_ppt_template">
  <a:themeElements>
    <a:clrScheme name="Clean_lines_design_ppt_template 3">
      <a:dk1>
        <a:srgbClr val="0E3F96"/>
      </a:dk1>
      <a:lt1>
        <a:srgbClr val="FFFFFF"/>
      </a:lt1>
      <a:dk2>
        <a:srgbClr val="FFFFFF"/>
      </a:dk2>
      <a:lt2>
        <a:srgbClr val="B2B2B2"/>
      </a:lt2>
      <a:accent1>
        <a:srgbClr val="306FCC"/>
      </a:accent1>
      <a:accent2>
        <a:srgbClr val="99CCFF"/>
      </a:accent2>
      <a:accent3>
        <a:srgbClr val="FFFFFF"/>
      </a:accent3>
      <a:accent4>
        <a:srgbClr val="0A347F"/>
      </a:accent4>
      <a:accent5>
        <a:srgbClr val="ADBBE2"/>
      </a:accent5>
      <a:accent6>
        <a:srgbClr val="8AB9E7"/>
      </a:accent6>
      <a:hlink>
        <a:srgbClr val="25A2AF"/>
      </a:hlink>
      <a:folHlink>
        <a:srgbClr val="6666FF"/>
      </a:folHlink>
    </a:clrScheme>
    <a:fontScheme name="Clean_lines_design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ean_lines_design_ppt_template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_lines_design_ppt_template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_lines_design_ppt_template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Clean_lines_design_ppt_template</Template>
  <TotalTime>872</TotalTime>
  <Words>2150</Words>
  <Application>Microsoft Office PowerPoint</Application>
  <PresentationFormat>Презентация на цял екран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27" baseType="lpstr">
      <vt:lpstr>Clean_lines_design_ppt_template</vt:lpstr>
      <vt:lpstr>Презентация на PowerPoint</vt:lpstr>
      <vt:lpstr>Регионален център за иконимическо развитие гр. Сливен  Адрес: гр. Сливен, ул. “Димитър Пехливанов” 3-А Тел: 0887811025; 0878577981; www.redc-sliven.org; redc_sliven@abv.bg</vt:lpstr>
      <vt:lpstr>Основни дейности</vt:lpstr>
      <vt:lpstr>Основни дейности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Изпълнени проекти</vt:lpstr>
      <vt:lpstr>Център за професионално обучение  </vt:lpstr>
      <vt:lpstr>Център за професионално обучение </vt:lpstr>
      <vt:lpstr>Център за професионално обучение </vt:lpstr>
      <vt:lpstr>Център за професионално обучение </vt:lpstr>
      <vt:lpstr>Център за професионално обучение </vt:lpstr>
      <vt:lpstr>Контакти:</vt:lpstr>
    </vt:vector>
  </TitlesOfParts>
  <Company>vortex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pcV</dc:creator>
  <cp:lastModifiedBy>Rositsa Nikolova</cp:lastModifiedBy>
  <cp:revision>110</cp:revision>
  <dcterms:created xsi:type="dcterms:W3CDTF">2013-03-13T16:04:26Z</dcterms:created>
  <dcterms:modified xsi:type="dcterms:W3CDTF">2021-11-23T10:34:32Z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490681L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TS001136798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Sample presentation slides (Clean lines design)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EY001138790</vt:lpwstr>
  </property>
  <property fmtid="{D5CDD505-2E9C-101B-9397-08002B2CF9AE}" pid="21" name="SourceTitle">
    <vt:lpwstr>Sample presentation slides (Clean lines design)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TemplateType">
    <vt:lpwstr>Presentations</vt:lpwstr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79;#Template 12;#64;#PowerPoint 2003;#67;#PowerPoint - Design Templt 12;#182;#Office XP;#65;#Microsoft Office PowerPoint 2007;#66;#PowerPoint - Design Templt 2003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PublishStatusLookup">
    <vt:lpwstr>259247</vt:lpwstr>
  </property>
  <property fmtid="{D5CDD505-2E9C-101B-9397-08002B2CF9AE}" pid="34" name="TPClientViewer">
    <vt:lpwstr>Microsoft Office PowerPoint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APTrustLevel">
    <vt:lpwstr>1.00000000000000</vt:lpwstr>
  </property>
  <property fmtid="{D5CDD505-2E9C-101B-9397-08002B2CF9AE}" pid="38" name="TrustLevel">
    <vt:lpwstr>Microsoft Managed Content</vt:lpwstr>
  </property>
  <property fmtid="{D5CDD505-2E9C-101B-9397-08002B2CF9AE}" pid="39" name="Content Type">
    <vt:lpwstr>OOFile</vt:lpwstr>
  </property>
  <property fmtid="{D5CDD505-2E9C-101B-9397-08002B2CF9AE}" pid="40" name="AuthoringAssetId">
    <vt:lpwstr>TP001136798</vt:lpwstr>
  </property>
</Properties>
</file>