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81" r:id="rId5"/>
    <p:sldId id="282" r:id="rId6"/>
    <p:sldId id="269" r:id="rId7"/>
    <p:sldId id="273" r:id="rId8"/>
    <p:sldId id="284" r:id="rId9"/>
    <p:sldId id="285" r:id="rId10"/>
    <p:sldId id="286" r:id="rId11"/>
    <p:sldId id="280" r:id="rId12"/>
    <p:sldId id="258" r:id="rId13"/>
    <p:sldId id="259" r:id="rId14"/>
    <p:sldId id="260" r:id="rId15"/>
    <p:sldId id="261" r:id="rId16"/>
    <p:sldId id="275" r:id="rId17"/>
    <p:sldId id="262" r:id="rId18"/>
    <p:sldId id="263" r:id="rId19"/>
    <p:sldId id="264" r:id="rId2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5179" autoAdjust="0"/>
  </p:normalViewPr>
  <p:slideViewPr>
    <p:cSldViewPr snapToGrid="0">
      <p:cViewPr>
        <p:scale>
          <a:sx n="74" d="100"/>
          <a:sy n="74" d="100"/>
        </p:scale>
        <p:origin x="-58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nikolova\KorneliyaN\OPERATIVEN%20BALANS%20Monthly\2023\Grafiki%20O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ln>
          <a:solidFill>
            <a:schemeClr val="bg1"/>
          </a:solidFill>
        </a:ln>
      </c:spPr>
    </c:sideWall>
    <c:backWall>
      <c:thickness val="0"/>
      <c:spPr>
        <a:ln>
          <a:solidFill>
            <a:schemeClr val="bg1"/>
          </a:solidFill>
        </a:ln>
      </c:spPr>
    </c:backWall>
    <c:plotArea>
      <c:layout>
        <c:manualLayout>
          <c:layoutTarget val="inner"/>
          <c:xMode val="edge"/>
          <c:yMode val="edge"/>
          <c:x val="7.9921561400658009E-2"/>
          <c:y val="2.473158940238853E-2"/>
          <c:w val="0.90022353378807451"/>
          <c:h val="0.682996433956393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Sheet1!$O$4</c:f>
              <c:strCache>
                <c:ptCount val="1"/>
                <c:pt idx="0">
                  <c:v>пшеница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Sheet1!$P$3:$R$3</c:f>
              <c:strCache>
                <c:ptCount val="3"/>
                <c:pt idx="0">
                  <c:v>2024 г.</c:v>
                </c:pt>
                <c:pt idx="1">
                  <c:v>2023 г.</c:v>
                </c:pt>
                <c:pt idx="2">
                  <c:v>2022 г.</c:v>
                </c:pt>
              </c:strCache>
            </c:strRef>
          </c:cat>
          <c:val>
            <c:numRef>
              <c:f>Sheet1!$P$4:$R$4</c:f>
              <c:numCache>
                <c:formatCode>#,##0</c:formatCode>
                <c:ptCount val="3"/>
                <c:pt idx="0">
                  <c:v>6167033</c:v>
                </c:pt>
                <c:pt idx="1">
                  <c:v>5717807</c:v>
                </c:pt>
                <c:pt idx="2">
                  <c:v>5325093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24-442D-92FF-6FCD255AA911}"/>
            </c:ext>
          </c:extLst>
        </c:ser>
        <c:ser>
          <c:idx val="1"/>
          <c:order val="1"/>
          <c:tx>
            <c:strRef>
              <c:f>Sheet1!$O$5</c:f>
              <c:strCache>
                <c:ptCount val="1"/>
                <c:pt idx="0">
                  <c:v>ечемик</c:v>
                </c:pt>
              </c:strCache>
            </c:strRef>
          </c:tx>
          <c:invertIfNegative val="0"/>
          <c:cat>
            <c:strRef>
              <c:f>Sheet1!$P$3:$R$3</c:f>
              <c:strCache>
                <c:ptCount val="3"/>
                <c:pt idx="0">
                  <c:v>2024 г.</c:v>
                </c:pt>
                <c:pt idx="1">
                  <c:v>2023 г.</c:v>
                </c:pt>
                <c:pt idx="2">
                  <c:v>2022 г.</c:v>
                </c:pt>
              </c:strCache>
            </c:strRef>
          </c:cat>
          <c:val>
            <c:numRef>
              <c:f>Sheet1!$P$5:$R$5</c:f>
              <c:numCache>
                <c:formatCode>#,##0</c:formatCode>
                <c:ptCount val="3"/>
                <c:pt idx="0">
                  <c:v>652780</c:v>
                </c:pt>
                <c:pt idx="1">
                  <c:v>638028</c:v>
                </c:pt>
                <c:pt idx="2">
                  <c:v>538905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224-442D-92FF-6FCD255AA911}"/>
            </c:ext>
          </c:extLst>
        </c:ser>
        <c:ser>
          <c:idx val="2"/>
          <c:order val="2"/>
          <c:tx>
            <c:strRef>
              <c:f>Sheet1!$O$6</c:f>
              <c:strCache>
                <c:ptCount val="1"/>
                <c:pt idx="0">
                  <c:v>рапица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Sheet1!$P$3:$R$3</c:f>
              <c:strCache>
                <c:ptCount val="3"/>
                <c:pt idx="0">
                  <c:v>2024 г.</c:v>
                </c:pt>
                <c:pt idx="1">
                  <c:v>2023 г.</c:v>
                </c:pt>
                <c:pt idx="2">
                  <c:v>2022 г.</c:v>
                </c:pt>
              </c:strCache>
            </c:strRef>
          </c:cat>
          <c:val>
            <c:numRef>
              <c:f>Sheet1!$P$6:$R$6</c:f>
              <c:numCache>
                <c:formatCode>#,##0</c:formatCode>
                <c:ptCount val="3"/>
                <c:pt idx="0">
                  <c:v>147845</c:v>
                </c:pt>
                <c:pt idx="1">
                  <c:v>257049</c:v>
                </c:pt>
                <c:pt idx="2">
                  <c:v>146032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224-442D-92FF-6FCD255AA9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737728"/>
        <c:axId val="71739264"/>
        <c:axId val="0"/>
      </c:bar3DChart>
      <c:catAx>
        <c:axId val="71737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1739264"/>
        <c:crosses val="autoZero"/>
        <c:auto val="1"/>
        <c:lblAlgn val="ctr"/>
        <c:lblOffset val="100"/>
        <c:noMultiLvlLbl val="0"/>
      </c:catAx>
      <c:valAx>
        <c:axId val="7173926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crossAx val="71737728"/>
        <c:crosses val="autoZero"/>
        <c:crossBetween val="between"/>
        <c:majorUnit val="1000000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 за редакция стил подзагл.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E24D-11C8-41DD-A7C4-FB4BD6055E50}" type="datetimeFigureOut">
              <a:rPr lang="bg-BG" smtClean="0"/>
              <a:t>18.10.2024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7FD4-DA58-46DF-9BE2-B9B0E1629FD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681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E24D-11C8-41DD-A7C4-FB4BD6055E50}" type="datetimeFigureOut">
              <a:rPr lang="bg-BG" smtClean="0"/>
              <a:t>18.10.2024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7FD4-DA58-46DF-9BE2-B9B0E1629FD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545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E24D-11C8-41DD-A7C4-FB4BD6055E50}" type="datetimeFigureOut">
              <a:rPr lang="bg-BG" smtClean="0"/>
              <a:t>18.10.2024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7FD4-DA58-46DF-9BE2-B9B0E1629FD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8575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E24D-11C8-41DD-A7C4-FB4BD6055E50}" type="datetimeFigureOut">
              <a:rPr lang="bg-BG" smtClean="0"/>
              <a:t>18.10.2024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7FD4-DA58-46DF-9BE2-B9B0E1629FD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44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E24D-11C8-41DD-A7C4-FB4BD6055E50}" type="datetimeFigureOut">
              <a:rPr lang="bg-BG" smtClean="0"/>
              <a:t>18.10.2024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7FD4-DA58-46DF-9BE2-B9B0E1629FD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748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E24D-11C8-41DD-A7C4-FB4BD6055E50}" type="datetimeFigureOut">
              <a:rPr lang="bg-BG" smtClean="0"/>
              <a:t>18.10.2024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7FD4-DA58-46DF-9BE2-B9B0E1629FD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834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E24D-11C8-41DD-A7C4-FB4BD6055E50}" type="datetimeFigureOut">
              <a:rPr lang="bg-BG" smtClean="0"/>
              <a:t>18.10.2024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7FD4-DA58-46DF-9BE2-B9B0E1629FD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927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E24D-11C8-41DD-A7C4-FB4BD6055E50}" type="datetimeFigureOut">
              <a:rPr lang="bg-BG" smtClean="0"/>
              <a:t>18.10.2024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7FD4-DA58-46DF-9BE2-B9B0E1629FD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304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E24D-11C8-41DD-A7C4-FB4BD6055E50}" type="datetimeFigureOut">
              <a:rPr lang="bg-BG" smtClean="0"/>
              <a:t>18.10.2024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7FD4-DA58-46DF-9BE2-B9B0E1629FD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370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E24D-11C8-41DD-A7C4-FB4BD6055E50}" type="datetimeFigureOut">
              <a:rPr lang="bg-BG" smtClean="0"/>
              <a:t>18.10.2024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7FD4-DA58-46DF-9BE2-B9B0E1629FD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784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E24D-11C8-41DD-A7C4-FB4BD6055E50}" type="datetimeFigureOut">
              <a:rPr lang="bg-BG" smtClean="0"/>
              <a:t>18.10.2024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7FD4-DA58-46DF-9BE2-B9B0E1629FD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8028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3E24D-11C8-41DD-A7C4-FB4BD6055E50}" type="datetimeFigureOut">
              <a:rPr lang="bg-BG" smtClean="0"/>
              <a:t>18.10.2024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B7FD4-DA58-46DF-9BE2-B9B0E1629FD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2501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94384" y="-1052182"/>
            <a:ext cx="6585317" cy="9235047"/>
          </a:xfrm>
          <a:prstGeom prst="rect">
            <a:avLst/>
          </a:prstGeom>
        </p:spPr>
      </p:pic>
      <p:sp>
        <p:nvSpPr>
          <p:cNvPr id="10" name="Правоъгълник 9"/>
          <p:cNvSpPr/>
          <p:nvPr/>
        </p:nvSpPr>
        <p:spPr>
          <a:xfrm>
            <a:off x="1569520" y="5633049"/>
            <a:ext cx="909848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bg-BG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ПРОГРАМА </a:t>
            </a:r>
            <a:endParaRPr lang="bg-BG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bg-BG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Земеделие, храни, гори и рибарство 202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bg-BG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-202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8</a:t>
            </a:r>
            <a:r>
              <a:rPr lang="bg-BG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г.</a:t>
            </a:r>
            <a:endParaRPr lang="bg-BG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Картина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261" y="14775"/>
            <a:ext cx="9800493" cy="550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1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462CA63-356E-1F98-6CDB-89E92038F79B}"/>
              </a:ext>
            </a:extLst>
          </p:cNvPr>
          <p:cNvSpPr txBox="1"/>
          <p:nvPr/>
        </p:nvSpPr>
        <p:spPr>
          <a:xfrm>
            <a:off x="218941" y="65710"/>
            <a:ext cx="11694017" cy="57861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g-BG" sz="3200" b="1" dirty="0">
                <a:effectLst/>
                <a:latin typeface="Times New Roman" pitchFamily="18" charset="0"/>
                <a:cs typeface="Times New Roman" pitchFamily="18" charset="0"/>
              </a:rPr>
              <a:t>Бъдещата Обща Селскостопанска Политика - </a:t>
            </a:r>
            <a:r>
              <a:rPr lang="bg-BG" sz="3200" b="1" dirty="0" smtClean="0">
                <a:effectLst/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bg-BG" sz="3200" b="1" dirty="0" smtClean="0">
                <a:effectLst/>
                <a:latin typeface="Times New Roman" pitchFamily="18" charset="0"/>
                <a:cs typeface="Times New Roman" pitchFamily="18" charset="0"/>
              </a:rPr>
              <a:t>ремето </a:t>
            </a:r>
            <a:r>
              <a:rPr lang="bg-BG" sz="3200" b="1" dirty="0">
                <a:effectLst/>
                <a:latin typeface="Times New Roman" pitchFamily="18" charset="0"/>
                <a:cs typeface="Times New Roman" pitchFamily="18" charset="0"/>
              </a:rPr>
              <a:t>за нова политика е сега"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dirty="0">
                <a:latin typeface="Times New Roman" pitchFamily="18" charset="0"/>
                <a:cs typeface="Times New Roman" pitchFamily="18" charset="0"/>
              </a:rPr>
            </a:br>
            <a:r>
              <a:rPr lang="bg-BG" sz="3200" dirty="0">
                <a:effectLst/>
                <a:latin typeface="Times New Roman" pitchFamily="18" charset="0"/>
                <a:cs typeface="Times New Roman" pitchFamily="18" charset="0"/>
              </a:rPr>
              <a:t>1. Докладът "Драги</a:t>
            </a:r>
            <a:r>
              <a:rPr lang="bg-BG" sz="3200" dirty="0" smtClean="0">
                <a:effectLst/>
                <a:latin typeface="Times New Roman" pitchFamily="18" charset="0"/>
                <a:cs typeface="Times New Roman" pitchFamily="18" charset="0"/>
              </a:rPr>
              <a:t>": </a:t>
            </a:r>
            <a:r>
              <a:rPr lang="bg-BG" sz="3200" dirty="0">
                <a:effectLst/>
                <a:latin typeface="Times New Roman" pitchFamily="18" charset="0"/>
                <a:cs typeface="Times New Roman" pitchFamily="18" charset="0"/>
              </a:rPr>
              <a:t>Бъдещето на европейската конкурентоспособност </a:t>
            </a: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dirty="0">
                <a:latin typeface="Times New Roman" pitchFamily="18" charset="0"/>
                <a:cs typeface="Times New Roman" pitchFamily="18" charset="0"/>
              </a:rPr>
            </a:b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dirty="0">
                <a:latin typeface="Times New Roman" pitchFamily="18" charset="0"/>
                <a:cs typeface="Times New Roman" pitchFamily="18" charset="0"/>
              </a:rPr>
            </a:br>
            <a:r>
              <a:rPr lang="bg-BG" sz="3200" dirty="0">
                <a:effectLst/>
                <a:latin typeface="Times New Roman" pitchFamily="18" charset="0"/>
                <a:cs typeface="Times New Roman" pitchFamily="18" charset="0"/>
              </a:rPr>
              <a:t>2. Стратегически диалог за бъдещето на европейското земеделие - "Общи перспективи за селското стопанство и храните в Европа"</a:t>
            </a: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sz="3200" dirty="0">
                <a:latin typeface="Times New Roman" pitchFamily="18" charset="0"/>
                <a:cs typeface="Times New Roman" pitchFamily="18" charset="0"/>
              </a:rPr>
            </a:b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dirty="0">
                <a:latin typeface="Times New Roman" pitchFamily="18" charset="0"/>
                <a:cs typeface="Times New Roman" pitchFamily="18" charset="0"/>
              </a:rPr>
            </a:br>
            <a:r>
              <a:rPr lang="bg-BG" sz="3200" dirty="0">
                <a:effectLst/>
                <a:latin typeface="Times New Roman" pitchFamily="18" charset="0"/>
                <a:cs typeface="Times New Roman" pitchFamily="18" charset="0"/>
              </a:rPr>
              <a:t>3. Писмо за мисията и задачите на бъдещия комисар за земеделието и храните в новата европейска комисия</a:t>
            </a:r>
            <a:r>
              <a:rPr lang="bg-BG" dirty="0"/>
              <a:t/>
            </a:r>
            <a:br>
              <a:rPr lang="bg-BG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7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0764" y="14131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-1" y="86916"/>
            <a:ext cx="12093263" cy="943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/>
            <a:r>
              <a:rPr lang="bg-BG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indent="449580" algn="just"/>
            <a:r>
              <a:rPr lang="bg-BG" sz="1800" b="1" dirty="0">
                <a:solidFill>
                  <a:srgbClr val="22222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РАВНОПОСТАВЕНОСТ НА ЗЕМЕДЕЛСКИТЕ СТОПАНИ В ЕС</a:t>
            </a:r>
            <a:endParaRPr lang="bg-BG" sz="2000" b="1" dirty="0">
              <a:solidFill>
                <a:srgbClr val="222222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449580" algn="just"/>
            <a:r>
              <a:rPr lang="bg-BG" sz="1900" dirty="0"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1.1.Регламент (ЕС) 2021/2115 - външната конвергенция на директни плащания в ОСП за периода 2021-2027 година да достигне на 100%   до 2027 година или 90% от средното теоретично плащане в ЕС, представляващо 230,86 Е на ха;</a:t>
            </a:r>
          </a:p>
          <a:p>
            <a:pPr indent="449580" algn="just"/>
            <a:r>
              <a:rPr lang="bg-BG" sz="1900" dirty="0">
                <a:solidFill>
                  <a:srgbClr val="222222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1.2. Преглед </a:t>
            </a:r>
            <a:r>
              <a:rPr lang="bg-BG" sz="190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при междинната оценка на климатичните ангажименти, фигуриращи в ОСП чрез „Зелената сделка“</a:t>
            </a:r>
            <a:r>
              <a:rPr lang="bg-BG" sz="1900" dirty="0">
                <a:solidFill>
                  <a:srgbClr val="222222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bg-BG" sz="19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за фермерите – остойностяване след опростяване; бюджетиране; крайна цел залагане на увеличен бюджет на ОСП при нейния междинен преглед през 2025г.</a:t>
            </a:r>
          </a:p>
          <a:p>
            <a:pPr indent="449580" algn="just"/>
            <a:r>
              <a:rPr lang="bg-BG" sz="190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1.3. </a:t>
            </a:r>
            <a:r>
              <a:rPr lang="bg-BG" sz="19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Подобряване на позицията на фермерите във веригата за доставка на храни;   Прилагане на възможностите, създадени с Директива (ЕС) 2019/633 на Европейския парламент и на Съвета от 17 април 2019 година относно нелоялните търговски практики; национално законодателство, прилагащо в пълнота чл.9 ал.1 от Директивата;</a:t>
            </a:r>
          </a:p>
          <a:p>
            <a:pPr lvl="0" algn="just">
              <a:lnSpc>
                <a:spcPct val="115000"/>
              </a:lnSpc>
            </a:pPr>
            <a:r>
              <a:rPr lang="bg-BG" sz="190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</a:t>
            </a:r>
            <a:r>
              <a:rPr lang="bg-BG" sz="19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1.4. Иницииране на преглед на всички търговски споразумения на ЕС предвид натрупаните допълнителни тежести към европейските фермери н новата ОСП;</a:t>
            </a:r>
          </a:p>
          <a:p>
            <a:pPr lvl="0" algn="just">
              <a:lnSpc>
                <a:spcPct val="115000"/>
              </a:lnSpc>
            </a:pPr>
            <a:r>
              <a:rPr lang="bg-BG" sz="19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 1.5.  Регламент на европейския парламент и на съвета относно временни мерки за либерализиране на търговията, допълващи търговските отстъпки, приложими за украинските продукти съгласно споразумението за асоцииране между Европейския съюз и европейската общност за атомна енергия и техните държави членки, от една страна, и Украйна, от друга страна, в сила до 5 юни 2025 г. Промяна.</a:t>
            </a:r>
          </a:p>
          <a:p>
            <a:pPr algn="just">
              <a:lnSpc>
                <a:spcPct val="115000"/>
              </a:lnSpc>
            </a:pPr>
            <a:r>
              <a:rPr lang="bg-BG" sz="190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 1.6. </a:t>
            </a:r>
            <a:r>
              <a:rPr lang="bg-BG" sz="1900" dirty="0">
                <a:solidFill>
                  <a:srgbClr val="222222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Изпълнение на решение на ЕК от 12.05.2022 год. в частта за България, за актуализиране на TEN-T (трансевропейска транспортна мрежа) картите с укрепване капацитета на </a:t>
            </a:r>
            <a:r>
              <a:rPr lang="bg-BG" sz="1900" dirty="0">
                <a:latin typeface="Times New Roman" pitchFamily="18" charset="0"/>
                <a:cs typeface="Times New Roman" pitchFamily="18" charset="0"/>
              </a:rPr>
              <a:t>пристанищна; пътна и ж.п. инфраструктура, свързваща ни с останалите транспортни коридори за подкрепа търговията от Украйна; изграждане на буферни складове за </a:t>
            </a:r>
            <a:r>
              <a:rPr lang="bg-BG" sz="1900" dirty="0" smtClean="0">
                <a:latin typeface="Times New Roman" pitchFamily="18" charset="0"/>
                <a:cs typeface="Times New Roman" pitchFamily="18" charset="0"/>
              </a:rPr>
              <a:t>зърно.</a:t>
            </a:r>
            <a:endParaRPr lang="bg-BG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</a:pPr>
            <a:endParaRPr lang="bg-BG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/>
            <a:endParaRPr lang="bg-BG" sz="2000" dirty="0">
              <a:solidFill>
                <a:srgbClr val="222222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449580" algn="just"/>
            <a:endParaRPr lang="bg-BG" sz="2000" b="1" dirty="0">
              <a:solidFill>
                <a:srgbClr val="222222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449580" algn="just"/>
            <a:endParaRPr lang="bg-BG" sz="2000" b="1" dirty="0">
              <a:solidFill>
                <a:srgbClr val="222222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449580" algn="just"/>
            <a:endParaRPr lang="bg-BG" sz="2000" b="1" dirty="0">
              <a:solidFill>
                <a:srgbClr val="222222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449580" algn="just"/>
            <a:endParaRPr lang="bg-BG" sz="2000" b="1" dirty="0">
              <a:solidFill>
                <a:srgbClr val="222222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449580" algn="just"/>
            <a:endParaRPr lang="bg-BG" sz="2000" b="1" dirty="0">
              <a:solidFill>
                <a:srgbClr val="222222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449580" algn="just"/>
            <a:endParaRPr lang="bg-BG" sz="20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5631" y="365125"/>
            <a:ext cx="11128169" cy="1325563"/>
          </a:xfrm>
        </p:spPr>
        <p:txBody>
          <a:bodyPr>
            <a:normAutofit/>
          </a:bodyPr>
          <a:lstStyle/>
          <a:p>
            <a:endParaRPr lang="bg-BG" sz="2400" dirty="0">
              <a:latin typeface="+mn-lt"/>
            </a:endParaRPr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61940" y="-5167295"/>
            <a:ext cx="1527220" cy="11999840"/>
          </a:xfrm>
        </p:spPr>
      </p:pic>
      <p:sp>
        <p:nvSpPr>
          <p:cNvPr id="7" name="Текстово поле 6"/>
          <p:cNvSpPr txBox="1"/>
          <p:nvPr/>
        </p:nvSpPr>
        <p:spPr>
          <a:xfrm>
            <a:off x="225630" y="365125"/>
            <a:ext cx="11851573" cy="548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380"/>
              </a:lnSpc>
            </a:pPr>
            <a:r>
              <a:rPr lang="ru-RU" sz="2000" b="1" dirty="0"/>
              <a:t> 2. </a:t>
            </a:r>
            <a:r>
              <a:rPr lang="bg-BG" sz="2000" b="1" dirty="0">
                <a:solidFill>
                  <a:srgbClr val="22222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КОНКУРЕНТНОСПОСОБЕН И УСТОЙЧИВ СЕЛСКОСТОПАНСКИ СЕКТОР</a:t>
            </a:r>
            <a:endParaRPr lang="bg-BG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0" y="2133600"/>
            <a:ext cx="120772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МЯРКА 1: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Промяна на Стратегическия план 2023-2027: </a:t>
            </a:r>
          </a:p>
          <a:p>
            <a:pPr marL="342900" indent="-342900" algn="just">
              <a:buFontTx/>
              <a:buChar char="-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Пренасочване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бюджета към производствени площи и отглеждане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високопродуктивни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животни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Фокус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високопродуктивни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животни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площи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МЯРКА 2: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Реконструкция, възстановяване и модернизация на съществуващия държавен хидромелиоративен фонд в Република България с бюджетни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национални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средства: План за 4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източник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финансиране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невъзможност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предоговаряне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ПВУ – от национален бюджет;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МЯРКА 3: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Взаимоспомагателен фонд - широк обхват на приложение. Диверсификация на системата за управление на риска; Фокус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върху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застраховането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22764" y="1596231"/>
            <a:ext cx="77585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/>
              <a:t>НАЦИОНАЛНИ МЕРКИ: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266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о поле 4"/>
          <p:cNvSpPr txBox="1"/>
          <p:nvPr/>
        </p:nvSpPr>
        <p:spPr>
          <a:xfrm rot="10800000" flipV="1">
            <a:off x="-1" y="291145"/>
            <a:ext cx="1219199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МЯРКА 4: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Преодоляване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недостига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сезонна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ръка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земеделието: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нормативната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уредба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оптимизиране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процедурата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еднодневните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договори;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Разработване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временна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заетост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земеделието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ангажиране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безработни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Разработване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стартиране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ученически 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студентски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стажове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земеделието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началото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края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учебната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година по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прибирането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реколтата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квалификация и обучение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заетите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сектора, 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трайното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задържане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сектора; </a:t>
            </a:r>
          </a:p>
          <a:p>
            <a:pPr algn="just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МЯРКА 5: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облекчаване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дейността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земеделските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стопани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МЯРКА 6: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Стимулиране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семейното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фермерство чрез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стопанства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управлението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семейството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724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о поле 4"/>
          <p:cNvSpPr txBox="1"/>
          <p:nvPr/>
        </p:nvSpPr>
        <p:spPr>
          <a:xfrm>
            <a:off x="283335" y="373487"/>
            <a:ext cx="11744387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600" b="1" dirty="0">
                <a:latin typeface="Times New Roman" pitchFamily="18" charset="0"/>
                <a:cs typeface="Times New Roman" panose="02020603050405020304" pitchFamily="18" charset="0"/>
              </a:rPr>
              <a:t>МЯРКА 7:</a:t>
            </a:r>
            <a: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Акцент в подкрепата на пазарно най-уязвимите, а с най-голямо значение за развитие на селските райони сектори като животновъдство, зеленчукопроизводство, овощарство и биологично производство. </a:t>
            </a:r>
          </a:p>
          <a:p>
            <a:pPr algn="just"/>
            <a:endParaRPr lang="bg-BG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МЯРКА 8:</a:t>
            </a:r>
            <a: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Продължаване прилагането на държавните помощи в подкрепа на уязвимите сектори, вкл. и прилагането на нови такива във връзка с най- застрашените от излизане от сектора в следствие на ликвидната криза.</a:t>
            </a:r>
          </a:p>
          <a:p>
            <a:pPr algn="just"/>
            <a:endParaRPr lang="bg-BG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0955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3218" y="-4229891"/>
            <a:ext cx="1325562" cy="10515600"/>
          </a:xfrm>
          <a:prstGeom prst="rect">
            <a:avLst/>
          </a:prstGeom>
        </p:spPr>
      </p:pic>
      <p:sp>
        <p:nvSpPr>
          <p:cNvPr id="4" name="Текстово поле 3"/>
          <p:cNvSpPr txBox="1"/>
          <p:nvPr/>
        </p:nvSpPr>
        <p:spPr>
          <a:xfrm>
            <a:off x="463138" y="724363"/>
            <a:ext cx="1065315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400" b="1" dirty="0"/>
              <a:t>                                    Х Р А Н И</a:t>
            </a:r>
            <a:endParaRPr lang="bg-BG" sz="4400" dirty="0"/>
          </a:p>
          <a:p>
            <a:endParaRPr lang="bg-BG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761998" y="2502210"/>
            <a:ext cx="1014017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 1: </a:t>
            </a:r>
            <a:r>
              <a:rPr lang="bg-BG" sz="2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Достъп до ПЪЛНОЦЕННА храна за всяко домакинство.</a:t>
            </a:r>
            <a:r>
              <a:rPr lang="bg-BG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 на социално уязвими групи за достъп до необходимата храна;</a:t>
            </a:r>
          </a:p>
          <a:p>
            <a:pPr algn="just"/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 НА ЦЕЛИТЕ И ПРИНЦИПИТЕ НА СТРАТЕГИЯТА ОТ ФЕРМАТА ДО ТРАПЕЗАТА. Актуализиране на националната правна рамка; изготвяне на нов Национален план за действие за устойчива употреба на пестициди;</a:t>
            </a:r>
          </a:p>
          <a:p>
            <a:pPr algn="just"/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 3: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УКРЕПВАНЕ НА НАЦИОНАЛНИЯ КАПАЦИТЕТ ЗА КОНТРОЛ И МОНИТОРИНГ НА АГРОХРАНИТЕЛНАТА ВЕРИГА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583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0" y="0"/>
            <a:ext cx="121920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Достъп до безопасна и пълноценна храна</a:t>
            </a:r>
          </a:p>
          <a:p>
            <a:endParaRPr lang="bg-BG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 на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проследимост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хранителните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чрез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сканиране на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баркод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този начин потребителят ще има информация за произхода на продукта и неговото производство преди да го закупи; </a:t>
            </a:r>
          </a:p>
          <a:p>
            <a:pPr lvl="0" algn="just"/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 консумацията на прясна и свежа храна, произведена от български производители;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 на разработването и прилагането на БДС, утвърдени и/или браншови стандарти с цел защита на качеството на българските храни, защитата на правата на потребителите;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 на използването на обозначението "Добит в България"/"Продукт от България", както и използването на географска карта или друг символ, който съдържа информация, че храната е произведена на територията на България;</a:t>
            </a:r>
          </a:p>
          <a:p>
            <a:pPr lvl="0" algn="just"/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предотвратяване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намаляване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загубата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храни</a:t>
            </a:r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50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4"/>
            <a:ext cx="10515599" cy="1325563"/>
          </a:xfrm>
          <a:prstGeom prst="rect">
            <a:avLst/>
          </a:prstGeom>
        </p:spPr>
      </p:pic>
      <p:sp>
        <p:nvSpPr>
          <p:cNvPr id="4" name="Текстово поле 3"/>
          <p:cNvSpPr txBox="1"/>
          <p:nvPr/>
        </p:nvSpPr>
        <p:spPr>
          <a:xfrm>
            <a:off x="4690754" y="582691"/>
            <a:ext cx="25413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800" b="1" dirty="0"/>
              <a:t>Г О Р И </a:t>
            </a:r>
            <a:endParaRPr lang="bg-BG" sz="4800" dirty="0"/>
          </a:p>
          <a:p>
            <a:endParaRPr lang="bg-BG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142504" y="1908252"/>
            <a:ext cx="118990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bg-BG" sz="2400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сновна</a:t>
            </a:r>
            <a:r>
              <a:rPr lang="bg-BG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ЦЕЛ: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ОПАЗВАНЕ, УВЕЛИЧАВАНЕ И ЗАЩИТА НА ЗЕЛЕНОТО БОГАТСТВО НА СТРАНАТА ЧРЕЗ СЪВРЕМЕННО, ИНОВАТИВНО ГОРСКО СТОПАНСТВО, В ПОЛЗА НА ХОРАТА</a:t>
            </a:r>
          </a:p>
          <a:p>
            <a:pPr algn="just"/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МЯРКА 1: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 действия за опазване, увеличаване и защита на горските ресурси на страната, независимо от собствеността им</a:t>
            </a:r>
            <a:r>
              <a:rPr lang="bg-BG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МЯРКА 2: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Увеличаване приноса на горите за намаляване на въглеродния отпечатък на страната;  </a:t>
            </a:r>
          </a:p>
          <a:p>
            <a:pPr algn="just"/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МЯРКА 3: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Усъвършенстване модела на управление на горите в публичния сектор. </a:t>
            </a:r>
          </a:p>
        </p:txBody>
      </p:sp>
    </p:spTree>
    <p:extLst>
      <p:ext uri="{BB962C8B-B14F-4D97-AF65-F5344CB8AC3E}">
        <p14:creationId xmlns:p14="http://schemas.microsoft.com/office/powerpoint/2010/main" val="15087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4"/>
            <a:ext cx="10515599" cy="1325563"/>
          </a:xfrm>
          <a:prstGeom prst="rect">
            <a:avLst/>
          </a:prstGeom>
        </p:spPr>
      </p:pic>
      <p:sp>
        <p:nvSpPr>
          <p:cNvPr id="4" name="Текстово поле 3"/>
          <p:cNvSpPr txBox="1"/>
          <p:nvPr/>
        </p:nvSpPr>
        <p:spPr>
          <a:xfrm>
            <a:off x="3150705" y="767357"/>
            <a:ext cx="58905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dirty="0"/>
              <a:t>РИБАРСТВО И АКВАКУЛТУРА</a:t>
            </a:r>
            <a:endParaRPr lang="bg-BG" sz="3600" dirty="0"/>
          </a:p>
          <a:p>
            <a:endParaRPr lang="bg-BG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0" y="1690687"/>
            <a:ext cx="12192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400" b="1" cap="all" dirty="0"/>
              <a:t>             </a:t>
            </a:r>
            <a:r>
              <a:rPr lang="bg-BG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 конкурентноспособен сектор Рибарство И АКВАКУЛТУРА</a:t>
            </a:r>
          </a:p>
          <a:p>
            <a:pPr algn="just"/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Съхраняване и развитие на </a:t>
            </a:r>
            <a:r>
              <a:rPr lang="bg-B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дребномащабния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стопански риболов в крайбрежните общности на Черно море и река Дунав;</a:t>
            </a:r>
          </a:p>
          <a:p>
            <a:pPr lvl="0" algn="just"/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 на режими за компенсация;</a:t>
            </a:r>
          </a:p>
          <a:p>
            <a:pPr lvl="0" algn="just"/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Поддържане на система научни данни и изследвания;</a:t>
            </a:r>
            <a:r>
              <a:rPr lang="bg-BG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endParaRPr lang="bg-BG" sz="24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Ефективен контрол в областта на любителски риболов и рибарството.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976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7" name="Картина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1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/>
          <p:cNvSpPr txBox="1"/>
          <p:nvPr/>
        </p:nvSpPr>
        <p:spPr>
          <a:xfrm>
            <a:off x="0" y="0"/>
            <a:ext cx="12164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Регистрирано е най-голямото намаление в последните години в производството, особено на зеленчуци и животни! </a:t>
            </a:r>
          </a:p>
          <a:p>
            <a:endParaRPr lang="bg-BG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181600" y="17827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Картина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6864"/>
            <a:ext cx="12164032" cy="6041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4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ртина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7593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642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396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2059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/>
          <p:cNvSpPr txBox="1"/>
          <p:nvPr/>
        </p:nvSpPr>
        <p:spPr>
          <a:xfrm>
            <a:off x="0" y="0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Зърнени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запаси  в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оперативен баланс - пшеница,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ечемик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рапица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август - 2022,2023,2024 г./тон</a:t>
            </a:r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8584" y="116058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5" name="Chart 5"/>
          <p:cNvGraphicFramePr/>
          <p:nvPr>
            <p:extLst>
              <p:ext uri="{D42A27DB-BD31-4B8C-83A1-F6EECF244321}">
                <p14:modId xmlns:p14="http://schemas.microsoft.com/office/powerpoint/2010/main" val="1818342107"/>
              </p:ext>
            </p:extLst>
          </p:nvPr>
        </p:nvGraphicFramePr>
        <p:xfrm>
          <a:off x="398584" y="926123"/>
          <a:ext cx="11195540" cy="5240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8584" y="383711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6" name="Правоъгълник 5"/>
          <p:cNvSpPr/>
          <p:nvPr/>
        </p:nvSpPr>
        <p:spPr>
          <a:xfrm>
            <a:off x="1796087" y="6208156"/>
            <a:ext cx="3889605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bg-BG" dirty="0">
                <a:latin typeface="Verdana" panose="020B0604030504040204" pitchFamily="34" charset="0"/>
                <a:ea typeface="Times New Roman" panose="02020603050405020304" pitchFamily="18" charset="0"/>
              </a:rPr>
              <a:t>Увеличени запаси</a:t>
            </a:r>
            <a:endParaRPr lang="bg-B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ртина 2"/>
          <p:cNvPicPr/>
          <p:nvPr/>
        </p:nvPicPr>
        <p:blipFill>
          <a:blip r:embed="rId2"/>
          <a:stretch>
            <a:fillRect/>
          </a:stretch>
        </p:blipFill>
        <p:spPr>
          <a:xfrm>
            <a:off x="363415" y="304801"/>
            <a:ext cx="11394831" cy="5860964"/>
          </a:xfrm>
          <a:prstGeom prst="rect">
            <a:avLst/>
          </a:prstGeom>
        </p:spPr>
      </p:pic>
      <p:sp>
        <p:nvSpPr>
          <p:cNvPr id="4" name="Правоъгълник 3"/>
          <p:cNvSpPr/>
          <p:nvPr/>
        </p:nvSpPr>
        <p:spPr>
          <a:xfrm>
            <a:off x="2369401" y="6165765"/>
            <a:ext cx="555539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bg-BG" dirty="0">
                <a:latin typeface="Verdana" panose="020B0604030504040204" pitchFamily="34" charset="0"/>
                <a:ea typeface="Times New Roman" panose="02020603050405020304" pitchFamily="18" charset="0"/>
              </a:rPr>
              <a:t>По-ниски цени на годишна база</a:t>
            </a:r>
            <a:endParaRPr lang="bg-B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0" y="1"/>
            <a:ext cx="12086491" cy="433753"/>
          </a:xfrm>
        </p:spPr>
        <p:txBody>
          <a:bodyPr>
            <a:normAutofit/>
          </a:bodyPr>
          <a:lstStyle/>
          <a:p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Export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wheat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Bulgaria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 27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leading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2021-202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  (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235796"/>
              </p:ext>
            </p:extLst>
          </p:nvPr>
        </p:nvGraphicFramePr>
        <p:xfrm>
          <a:off x="1" y="492567"/>
          <a:ext cx="12177341" cy="2844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0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90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47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59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491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06553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91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 MS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(01-07)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2023-2021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2022-2021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168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  for EU 27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2 348 119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1 201 907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875 906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-858 206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-1 146 212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33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Greece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597 159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448 617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445 871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178 114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151 288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-148 542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33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Spain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758 287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334 777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1 120 524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201 893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362 237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-423 510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33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Romania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497 434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238 778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128 801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107 339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68 633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-258 656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233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Italy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170 593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139 811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64 704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14 412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88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-30 782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233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Portugal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114 546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27 500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77 802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-36 744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-87 046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472375"/>
              </p:ext>
            </p:extLst>
          </p:nvPr>
        </p:nvGraphicFramePr>
        <p:xfrm>
          <a:off x="-14659" y="6375146"/>
          <a:ext cx="12192002" cy="557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356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Sources: NSI </a:t>
                      </a: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(National </a:t>
                      </a:r>
                      <a:r>
                        <a:rPr lang="bg-BG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Statistical</a:t>
                      </a: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Institute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and ec.europa.eu/Eurostat/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Comext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762">
                <a:tc>
                  <a:txBody>
                    <a:bodyPr/>
                    <a:lstStyle/>
                    <a:p>
                      <a:pPr marL="11557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   Data for 202</a:t>
                      </a: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are until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Правоъгълник 5"/>
          <p:cNvSpPr/>
          <p:nvPr/>
        </p:nvSpPr>
        <p:spPr>
          <a:xfrm>
            <a:off x="-52755" y="3375757"/>
            <a:ext cx="121392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Export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corn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Bulgaria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 27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leading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2021-202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  (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31636"/>
              </p:ext>
            </p:extLst>
          </p:nvPr>
        </p:nvGraphicFramePr>
        <p:xfrm>
          <a:off x="-14659" y="3763108"/>
          <a:ext cx="12192002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45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2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12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71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75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5111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0680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97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EU MS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2021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2022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2023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bg-BG" sz="1200" b="1">
                        <a:effectLst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2024</a:t>
                      </a:r>
                      <a:endParaRPr lang="bg-BG" sz="1200" b="1">
                        <a:effectLst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(01-07)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2023-2021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2022-2021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746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total  for EU 27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1 175 589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708 769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572</a:t>
                      </a:r>
                      <a:r>
                        <a:rPr lang="bg-BG" sz="1200" b="1" dirty="0">
                          <a:effectLst/>
                        </a:rPr>
                        <a:t> 9</a:t>
                      </a:r>
                      <a:r>
                        <a:rPr lang="en-US" sz="1200" b="1" dirty="0">
                          <a:effectLst/>
                        </a:rPr>
                        <a:t>1</a:t>
                      </a:r>
                      <a:r>
                        <a:rPr lang="bg-BG" sz="1200" b="1" dirty="0">
                          <a:effectLst/>
                        </a:rPr>
                        <a:t>0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bg-BG" sz="1200" b="1">
                        <a:effectLst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bg-BG" sz="1200" b="1">
                        <a:effectLst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-</a:t>
                      </a:r>
                      <a:r>
                        <a:rPr lang="en-US" sz="1200" b="1">
                          <a:effectLst/>
                        </a:rPr>
                        <a:t>602</a:t>
                      </a:r>
                      <a:r>
                        <a:rPr lang="bg-BG" sz="1200" b="1">
                          <a:effectLst/>
                        </a:rPr>
                        <a:t> 6</a:t>
                      </a:r>
                      <a:r>
                        <a:rPr lang="en-US" sz="1200" b="1">
                          <a:effectLst/>
                        </a:rPr>
                        <a:t>7</a:t>
                      </a:r>
                      <a:r>
                        <a:rPr lang="bg-BG" sz="1200" b="1">
                          <a:effectLst/>
                        </a:rPr>
                        <a:t>9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-466 820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621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Greece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350 354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293 799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212 454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114 146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-1</a:t>
                      </a:r>
                      <a:r>
                        <a:rPr lang="en-US" sz="1200" b="1">
                          <a:effectLst/>
                        </a:rPr>
                        <a:t>37 900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-56 555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621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Romania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338 278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202 307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34 5</a:t>
                      </a:r>
                      <a:r>
                        <a:rPr lang="en-US" sz="1200" b="1" dirty="0">
                          <a:effectLst/>
                        </a:rPr>
                        <a:t>71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236 798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-303 7</a:t>
                      </a:r>
                      <a:r>
                        <a:rPr lang="en-US" sz="1200" b="1">
                          <a:effectLst/>
                        </a:rPr>
                        <a:t>07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-135 971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621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Spain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249 469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116 247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1</a:t>
                      </a:r>
                      <a:r>
                        <a:rPr lang="en-US" sz="1200" b="1">
                          <a:effectLst/>
                        </a:rPr>
                        <a:t>81 096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-</a:t>
                      </a:r>
                      <a:r>
                        <a:rPr lang="en-US" sz="1200" b="1" dirty="0">
                          <a:effectLst/>
                        </a:rPr>
                        <a:t>68 373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-133 222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621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Italy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</a:rPr>
                        <a:t>92 203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32 344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94 528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3 040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2 325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-59 859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54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0" y="-35168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Export of wheat from Ukraine to indicative leading markets, 2021-2024* (ton)</a:t>
            </a:r>
            <a:endParaRPr lang="bg-BG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739744"/>
              </p:ext>
            </p:extLst>
          </p:nvPr>
        </p:nvGraphicFramePr>
        <p:xfrm>
          <a:off x="0" y="388297"/>
          <a:ext cx="12109938" cy="2801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2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09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22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992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926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510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556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6696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EU MS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2023-2021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2022-2021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696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Spain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84 038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1 017 544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5 034 115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7 129 206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950 077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933 506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696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Greece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32 397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209 274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392 394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448 962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359 997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176 877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696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Italy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122 099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357 538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569 128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840 810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447 029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235 440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696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Portugal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15 180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187 128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277 979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187 128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15 180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696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Romania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505 442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207 743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207 743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207 743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505 442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Правоъгълник 5"/>
          <p:cNvSpPr/>
          <p:nvPr/>
        </p:nvSpPr>
        <p:spPr>
          <a:xfrm>
            <a:off x="0" y="3391588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Export</a:t>
            </a:r>
            <a:r>
              <a:rPr lang="bg-BG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bg-BG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corn</a:t>
            </a:r>
            <a:r>
              <a:rPr lang="bg-BG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bg-BG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Ukraine</a:t>
            </a:r>
            <a:r>
              <a:rPr lang="bg-BG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bg-BG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indicative</a:t>
            </a:r>
            <a:r>
              <a:rPr lang="bg-BG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leading</a:t>
            </a:r>
            <a:r>
              <a:rPr lang="bg-BG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markets</a:t>
            </a:r>
            <a:r>
              <a:rPr lang="bg-BG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2021-202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(</a:t>
            </a:r>
            <a:r>
              <a:rPr lang="bg-BG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ton</a:t>
            </a:r>
            <a:r>
              <a:rPr lang="bg-BG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bg-BG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523931"/>
              </p:ext>
            </p:extLst>
          </p:nvPr>
        </p:nvGraphicFramePr>
        <p:xfrm>
          <a:off x="29307" y="3962398"/>
          <a:ext cx="12162694" cy="2356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65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84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9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75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995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586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6195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9269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EU MS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2023-2021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2022-2021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69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Spain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2 453 035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3 132 269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4 045 415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7 889 651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1 592 380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679 234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69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Greece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9 517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120 609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190 141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421 979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180 624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111 092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69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Italy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785 176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1 230 862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2 018 368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3 124 824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1 233 192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445 687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269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Portugal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796 876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343 472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774 139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1 506 891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2 737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-453 404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269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Romania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745 968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6 491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593 750</a:t>
                      </a:r>
                      <a:endParaRPr lang="bg-BG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745 439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358718"/>
              </p:ext>
            </p:extLst>
          </p:nvPr>
        </p:nvGraphicFramePr>
        <p:xfrm>
          <a:off x="29307" y="6300118"/>
          <a:ext cx="12192002" cy="557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356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Sources: NSI </a:t>
                      </a: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(National </a:t>
                      </a:r>
                      <a:r>
                        <a:rPr lang="bg-BG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Statistical</a:t>
                      </a: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Institute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and ec.europa.eu/Eurostat/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Comext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762">
                <a:tc>
                  <a:txBody>
                    <a:bodyPr/>
                    <a:lstStyle/>
                    <a:p>
                      <a:pPr marL="11557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   Data for 202</a:t>
                      </a: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are until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1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1353</Words>
  <Application>Microsoft Office PowerPoint</Application>
  <PresentationFormat>Custom</PresentationFormat>
  <Paragraphs>271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тема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Export of wheat from Bulgaria to the EU 27 leading markets from, 2021-2024*  (ton)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user</dc:creator>
  <cp:lastModifiedBy>Gerb Sliven</cp:lastModifiedBy>
  <cp:revision>100</cp:revision>
  <dcterms:created xsi:type="dcterms:W3CDTF">2023-03-15T16:00:35Z</dcterms:created>
  <dcterms:modified xsi:type="dcterms:W3CDTF">2024-10-17T21:58:35Z</dcterms:modified>
</cp:coreProperties>
</file>