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46D3-D058-4B17-8E23-055C5B19D5F1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6DC5-6437-47E1-8CE2-C1058BFD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6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46D3-D058-4B17-8E23-055C5B19D5F1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6DC5-6437-47E1-8CE2-C1058BFD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46D3-D058-4B17-8E23-055C5B19D5F1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6DC5-6437-47E1-8CE2-C1058BFD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46D3-D058-4B17-8E23-055C5B19D5F1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6DC5-6437-47E1-8CE2-C1058BFD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6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46D3-D058-4B17-8E23-055C5B19D5F1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6DC5-6437-47E1-8CE2-C1058BFD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46D3-D058-4B17-8E23-055C5B19D5F1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6DC5-6437-47E1-8CE2-C1058BFD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46D3-D058-4B17-8E23-055C5B19D5F1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6DC5-6437-47E1-8CE2-C1058BFD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46D3-D058-4B17-8E23-055C5B19D5F1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6DC5-6437-47E1-8CE2-C1058BFD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1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46D3-D058-4B17-8E23-055C5B19D5F1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6DC5-6437-47E1-8CE2-C1058BFD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1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46D3-D058-4B17-8E23-055C5B19D5F1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6DC5-6437-47E1-8CE2-C1058BFD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7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46D3-D058-4B17-8E23-055C5B19D5F1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6DC5-6437-47E1-8CE2-C1058BFD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7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A46D3-D058-4B17-8E23-055C5B19D5F1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6DC5-6437-47E1-8CE2-C1058BFDA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6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562600" y="441821"/>
            <a:ext cx="27020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800" b="0" i="1" u="none" strike="noStrike" kern="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mpact" pitchFamily="34" charset="0"/>
                <a:cs typeface="Arial" charset="0"/>
              </a:rPr>
              <a:t>Топ 100</a:t>
            </a:r>
            <a:endParaRPr kumimoji="0" lang="en-US" sz="4800" b="0" i="1" u="none" strike="noStrike" kern="0" cap="none" spc="0" normalizeH="0" baseline="0" noProof="0" dirty="0" smtClean="0">
              <a:ln>
                <a:noFill/>
              </a:ln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mpact" pitchFamily="34" charset="0"/>
              <a:cs typeface="Arial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4025670" y="1524000"/>
            <a:ext cx="5112668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0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Impact" pitchFamily="34" charset="0"/>
              </a:rPr>
              <a:t>Класация </a:t>
            </a:r>
            <a:endParaRPr kumimoji="0" lang="en-US" sz="4000" b="0" i="1" u="none" strike="noStrike" kern="0" cap="none" spc="0" normalizeH="0" baseline="0" noProof="0" dirty="0">
              <a:ln>
                <a:noFill/>
              </a:ln>
              <a:uLnTx/>
              <a:uFillTx/>
              <a:latin typeface="Impact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0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Impact" pitchFamily="34" charset="0"/>
              </a:rPr>
              <a:t>„Топ 100 на фирмите </a:t>
            </a:r>
            <a:endParaRPr kumimoji="0" lang="en-US" sz="4000" b="0" i="1" u="none" strike="noStrike" kern="0" cap="none" spc="0" normalizeH="0" baseline="0" noProof="0" dirty="0">
              <a:ln>
                <a:noFill/>
              </a:ln>
              <a:uLnTx/>
              <a:uFillTx/>
              <a:latin typeface="Impact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0" i="1" u="none" strike="noStrike" kern="0" cap="none" spc="0" normalizeH="0" baseline="0" noProof="0" dirty="0">
                <a:ln>
                  <a:noFill/>
                </a:ln>
                <a:uLnTx/>
                <a:uFillTx/>
                <a:latin typeface="Impact" pitchFamily="34" charset="0"/>
              </a:rPr>
              <a:t>в област Сливен – лицето на бизнеса“</a:t>
            </a:r>
            <a:endParaRPr kumimoji="0" lang="en-US" sz="4000" b="0" i="1" u="none" strike="noStrike" kern="0" cap="none" spc="0" normalizeH="0" baseline="0" noProof="0" dirty="0">
              <a:ln>
                <a:noFill/>
              </a:ln>
              <a:uLnTx/>
              <a:uFillTx/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8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4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80104" y="1003333"/>
            <a:ext cx="4508623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g-BG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Производство на машини и </a:t>
            </a:r>
            <a:r>
              <a:rPr lang="bg-BG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оборудване</a:t>
            </a:r>
          </a:p>
          <a:p>
            <a:pPr lvl="0" algn="ctr">
              <a:spcBef>
                <a:spcPts val="600"/>
              </a:spcBef>
            </a:pPr>
            <a:r>
              <a:rPr lang="bg-BG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ЗММ </a:t>
            </a: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СЛИВЕН АД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ЕНЕРГОРЕМОНТ </a:t>
            </a:r>
          </a:p>
          <a:p>
            <a:pPr lvl="0">
              <a:spcBef>
                <a:spcPts val="600"/>
              </a:spcBef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СЛИВЕН </a:t>
            </a: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ЗММ НОВА ЗАГОРА АД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ЗММ ПОБЕДА АД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МАШПРОМ </a:t>
            </a: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БЪЛГАРИЯ </a:t>
            </a:r>
            <a:r>
              <a:rPr lang="bg-BG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ООД</a:t>
            </a:r>
            <a:endParaRPr lang="bg-BG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МЕТАЛ 99 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НОВА АГРО ЕООД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ПЕЕВИ ПО 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ПЕРЛА АД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СТОМАНА - СТ ООД</a:t>
            </a:r>
          </a:p>
          <a:p>
            <a:endParaRPr lang="bg-BG" dirty="0"/>
          </a:p>
        </p:txBody>
      </p:sp>
      <p:sp>
        <p:nvSpPr>
          <p:cNvPr id="6" name="Правоъгълник 5"/>
          <p:cNvSpPr/>
          <p:nvPr/>
        </p:nvSpPr>
        <p:spPr>
          <a:xfrm>
            <a:off x="925862" y="152400"/>
            <a:ext cx="2350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Топ 10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268" name="Picture 4" descr="http://www.zmmsliven.com/language/bg/uploads/img_original/products__1/product__d8198b2d48b516130e50b66b090233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3995"/>
            <a:ext cx="3456432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1271" name="Picture 7" descr="http://www.zmmsliven.com/language/bg/uploads/img_original/products__1/product__af7fbb7e8fadbb23f0d7db99ddb8da8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3080614" cy="23091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27" y="4191000"/>
            <a:ext cx="3400910" cy="2351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17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4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1301131" y="193286"/>
            <a:ext cx="2350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Топ 10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52400" y="1189335"/>
            <a:ext cx="464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g-BG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Селско </a:t>
            </a:r>
            <a:r>
              <a:rPr lang="bg-BG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стопанство</a:t>
            </a:r>
          </a:p>
          <a:p>
            <a:pPr algn="ctr">
              <a:spcBef>
                <a:spcPts val="600"/>
              </a:spcBef>
            </a:pPr>
            <a:r>
              <a:rPr lang="bg-BG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ЕТ </a:t>
            </a: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ДИАНА МИ-МИНЧО ИВАНОВ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АГРОТРЕЙД-ДД 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 И М 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ЕТ </a:t>
            </a: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ДИЯН ТАНЕВ-АГРОПЛОД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ЖИМ 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ЗК ЗЛАТЕН КЛАС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КООПЕРАЦИЯ НАША ЗЕМЯ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МЦД 02 ЕООД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ОБСЛУЖВАЩА ЗЕМЕДЕЛСКА КООПЕРАЦИЯ СЪГЛАСИЕ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ППК КОРТЕН</a:t>
            </a:r>
          </a:p>
          <a:p>
            <a:endParaRPr lang="bg-BG" dirty="0"/>
          </a:p>
        </p:txBody>
      </p:sp>
      <p:pic>
        <p:nvPicPr>
          <p:cNvPr id="10248" name="Picture 8" descr="The dairy hall in My job by Boyana Gidik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98" y="3636976"/>
            <a:ext cx="4248765" cy="31794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46" name="Picture 6" descr="http://image.slidesharecdn.com/dianami-110209041413-phpapp02/95/slide-10-728.jpg?12972468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t="5655" b="9435"/>
          <a:stretch/>
        </p:blipFill>
        <p:spPr bwMode="auto">
          <a:xfrm>
            <a:off x="5162513" y="1609492"/>
            <a:ext cx="3680591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99" y="135873"/>
            <a:ext cx="2538098" cy="19731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20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4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3276600" y="381000"/>
            <a:ext cx="2350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Топ 10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901397" y="2514600"/>
            <a:ext cx="5341206" cy="3754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АГЛИКА </a:t>
            </a: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ХОЛИДЕЙ 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ЕВРОПАРК </a:t>
            </a: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ЕВРОПЕЙСКА ГРУПА ЗА ИМОТИ 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ЕТ ДИМИТЪР БОЖЕРИКОВ 92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КЕЙ ЕНД ВИ 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КРАСИ М 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ПИГИ-2001 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ТРЕЙДИНГ ЕООД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ХРАНЕНЕ И ХОТЕЛИ - ЯНИЦА АД</a:t>
            </a:r>
          </a:p>
          <a:p>
            <a:endParaRPr lang="bg-BG" dirty="0"/>
          </a:p>
        </p:txBody>
      </p:sp>
      <p:sp>
        <p:nvSpPr>
          <p:cNvPr id="6" name="Правоъгълник 5"/>
          <p:cNvSpPr/>
          <p:nvPr/>
        </p:nvSpPr>
        <p:spPr>
          <a:xfrm>
            <a:off x="1600200" y="1219200"/>
            <a:ext cx="5943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g-BG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Хотелиерство и ресторантьорство</a:t>
            </a:r>
          </a:p>
        </p:txBody>
      </p:sp>
      <p:sp>
        <p:nvSpPr>
          <p:cNvPr id="7" name="Правоъгълник 6"/>
          <p:cNvSpPr/>
          <p:nvPr/>
        </p:nvSpPr>
        <p:spPr>
          <a:xfrm>
            <a:off x="2573118" y="7010400"/>
            <a:ext cx="3997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bg-BG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ДСГ ФУУД КЪМПАНИ ЕООД</a:t>
            </a:r>
          </a:p>
        </p:txBody>
      </p:sp>
    </p:spTree>
    <p:extLst>
      <p:ext uri="{BB962C8B-B14F-4D97-AF65-F5344CB8AC3E}">
        <p14:creationId xmlns:p14="http://schemas.microsoft.com/office/powerpoint/2010/main" val="1021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2639 L 0 -0.76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2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7" grpId="1"/>
      <p:bldP spid="7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4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авоъгълник 5"/>
          <p:cNvSpPr/>
          <p:nvPr/>
        </p:nvSpPr>
        <p:spPr>
          <a:xfrm>
            <a:off x="5643945" y="381000"/>
            <a:ext cx="2350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Топ 10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4427730" y="1782278"/>
            <a:ext cx="4783169" cy="4185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g-BG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Търговия</a:t>
            </a:r>
          </a:p>
          <a:p>
            <a:pPr algn="ctr">
              <a:spcBef>
                <a:spcPts val="600"/>
              </a:spcBef>
            </a:pPr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БИОКОМ </a:t>
            </a: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ТРЕНДАФИЛОВ ЕООД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АВТОКОМПЛЕКТ ООД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БУЛКАРПЕТ </a:t>
            </a: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ЕООД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ВТОРИЧНИ СУРОВИНИ-СЛИВЕН ООД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ДЕМЕТ ООД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ЕТ ДЖОРДЖЕС АБ - ГЕОРГИ БИТЕВ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ЕТ ТОДОР СТЕФАНОВ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КАЛЕ ЕООД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ТРЕЙД ТРАНС ООД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ТРИТОН ООД</a:t>
            </a:r>
          </a:p>
          <a:p>
            <a:endParaRPr lang="bg-BG" dirty="0"/>
          </a:p>
        </p:txBody>
      </p:sp>
      <p:pic>
        <p:nvPicPr>
          <p:cNvPr id="1028" name="Picture 4" descr="http://www.biokom-trend.com/images/objects/object_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3" y="603709"/>
            <a:ext cx="3590607" cy="2504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075217" cy="28438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www.biokom-trend.com/images/objects/object_2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278" y="3429000"/>
            <a:ext cx="1990399" cy="2849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315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4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762000" y="380999"/>
            <a:ext cx="2350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Топ 10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207876" y="1600200"/>
            <a:ext cx="3824445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g-BG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Транспорт</a:t>
            </a:r>
            <a:endParaRPr lang="en-US" sz="20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bg-BG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ТАКСИ </a:t>
            </a: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РОНИ </a:t>
            </a:r>
            <a:r>
              <a:rPr lang="bg-BG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ЕООД</a:t>
            </a:r>
            <a:endParaRPr lang="en-US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 И С ТРАНСПОРТ 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ГЛОБУС ЕС 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ДОРИС 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ЕТ МК-ТРАНС - М.КОЛЕВА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ЕТ НИКОЛАЙ ТЕНЕВ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ЙОЛИТА ЕООД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САР СПЕД ЕООД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ТЕДИ </a:t>
            </a: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ТРАНС ООД</a:t>
            </a:r>
          </a:p>
          <a:p>
            <a:pPr marL="342900" lvl="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УСМ ПРОМСТРОЙ ООД</a:t>
            </a:r>
          </a:p>
          <a:p>
            <a:endParaRPr lang="en-US" i="1" dirty="0"/>
          </a:p>
          <a:p>
            <a:endParaRPr lang="bg-BG" dirty="0"/>
          </a:p>
        </p:txBody>
      </p:sp>
      <p:pic>
        <p:nvPicPr>
          <p:cNvPr id="6" name="Picture 2" descr="C:\Users\akrrdsas\Desktop\infocard_big_33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63957"/>
            <a:ext cx="3136900" cy="3136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akrrdsas\Desktop\images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85" y="3657600"/>
            <a:ext cx="2845955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1053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4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1066800" y="457200"/>
            <a:ext cx="2350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Топ 10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468502" y="1524000"/>
            <a:ext cx="4196085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g-BG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Производство на дърво и </a:t>
            </a:r>
            <a:r>
              <a:rPr lang="bg-BG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мебели</a:t>
            </a:r>
          </a:p>
          <a:p>
            <a:pPr algn="ctr">
              <a:spcBef>
                <a:spcPts val="600"/>
              </a:spcBef>
            </a:pPr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bg-BG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СД </a:t>
            </a: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НАЧЕВИ - 90 И </a:t>
            </a:r>
            <a:r>
              <a:rPr lang="bg-BG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СИЕ</a:t>
            </a:r>
            <a:endParaRPr lang="bg-BG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АТЛАНТИК УЕЙ ЕООД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БЕТАКОМ </a:t>
            </a: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ООД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ЕВРОМЕБЕЛ ООД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КОРКОС ООД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ЛЮПИЖЕ БЪЛГАРИЯ ООД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МАГИ МЕБЕЛ ГРУП ООД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МЕБЕЛЛУКС АД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СПРИНТ </a:t>
            </a: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 ЕООД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СТАНДАРТ ПАРКЕТ 97 ООД</a:t>
            </a:r>
          </a:p>
          <a:p>
            <a:endParaRPr lang="bg-BG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2352675" cy="1476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87" y="1676400"/>
            <a:ext cx="2371725" cy="1485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39" y="3429001"/>
            <a:ext cx="4258235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4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4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304800" y="86412"/>
            <a:ext cx="4184031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Износ на </a:t>
            </a:r>
            <a:r>
              <a:rPr lang="bg-BG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продукция</a:t>
            </a:r>
          </a:p>
          <a:p>
            <a:pPr marL="342900" indent="-342900" algn="ctr">
              <a:buAutoNum type="arabicPeriod"/>
            </a:pPr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МИРОЛИО </a:t>
            </a:r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ГРАДУС – 3 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ДОМЕЙН БОЙАР </a:t>
            </a:r>
            <a:endParaRPr lang="bg-BG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ИНТЕРНЕШЪНЪЛ </a:t>
            </a: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ЗММ </a:t>
            </a: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СЛИВЕН 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КОЛХИДА – СЛИВЕН 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МИРОЛИО БЪЛГАРИЯ ЕООД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ПАЛИРРИЯ БЪЛГАРИЯ ЕАД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РОЖЕЕ ВАНДЕН БЕРХЕ БГ ЕАД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ТИРБУЛ ЕАД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ФРУКТО СЛИВЕН АД</a:t>
            </a:r>
          </a:p>
          <a:p>
            <a:pPr marL="342900" indent="-342900">
              <a:buAutoNum type="arabicPeriod"/>
            </a:pPr>
            <a:endParaRPr lang="bg-BG" dirty="0"/>
          </a:p>
          <a:p>
            <a:endParaRPr lang="bg-BG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1752599" y="3581400"/>
            <a:ext cx="419537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Средна работна </a:t>
            </a:r>
            <a:r>
              <a:rPr lang="bg-BG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заплата</a:t>
            </a:r>
          </a:p>
          <a:p>
            <a:pPr algn="ctr"/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ГРИЙН ПАУЪР БГ ООД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ДКЦ 1 СЛИВЕН ЕООД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ДКЦ 2 СЛИВЕН ЕООД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Е. МИРОЛИО ЕООД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МЦ МИРКОВИЧ ЕООД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ППЗЦ – СЛИВЕН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ПРОМ.ГАЗОСНАБДЯВАНЕ </a:t>
            </a: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ООД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РЕТАЛ БАЛКАН ЕООД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СВЕТЛИНА 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СХБАЛ АМБРОАЗ ПАРЕ ООД</a:t>
            </a:r>
          </a:p>
          <a:p>
            <a:endParaRPr lang="bg-BG" dirty="0"/>
          </a:p>
        </p:txBody>
      </p:sp>
      <p:sp>
        <p:nvSpPr>
          <p:cNvPr id="6" name="Правоъгълник 5"/>
          <p:cNvSpPr/>
          <p:nvPr/>
        </p:nvSpPr>
        <p:spPr>
          <a:xfrm>
            <a:off x="5562600" y="609600"/>
            <a:ext cx="3402535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Иновации</a:t>
            </a:r>
          </a:p>
          <a:p>
            <a:pPr algn="ctr"/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ЗММ СЛИВЕН 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ВИНИ 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ВиК</a:t>
            </a:r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СЛИВЕН ООД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ГРИВАС ООД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ДЕМЕТРА-С ООД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ДИНАМО СЛИВЕН 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Е. МИРОЛИО ЕАД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ЗММ ПОБЕДА 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КРОНОС </a:t>
            </a: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СЕРДИКА БЪЛГАРИЯ 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ТОП МИКС ООД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101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авоъгълник 7"/>
          <p:cNvSpPr/>
          <p:nvPr/>
        </p:nvSpPr>
        <p:spPr>
          <a:xfrm>
            <a:off x="1844330" y="2367171"/>
            <a:ext cx="545534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44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Весела Коледа </a:t>
            </a:r>
          </a:p>
          <a:p>
            <a:pPr algn="ctr"/>
            <a:r>
              <a:rPr lang="bg-BG" sz="44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и</a:t>
            </a:r>
            <a:endParaRPr lang="bg-BG" sz="4400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ctr"/>
            <a:r>
              <a:rPr lang="bg-BG" sz="44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Честита Нова Година!</a:t>
            </a:r>
            <a:endParaRPr lang="bg-BG" sz="4400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8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21" presetClass="emph" presetSubtype="0" fill="hold" grpId="1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xit" presetSubtype="32" fill="hold" grpId="2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" presetID="53" presetClass="entr" presetSubtype="16" fill="hold" grpId="3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1" presetClass="emph" presetSubtype="0" fill="hold" grpId="4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750"/>
                            </p:stCondLst>
                            <p:childTnLst>
                              <p:par>
                                <p:cTn id="35" presetID="53" presetClass="exit" presetSubtype="32" fill="hold" grpId="5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8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4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1000" y="26035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Критерии</a:t>
            </a:r>
            <a:endParaRPr lang="en-US" sz="3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750888" y="1125538"/>
            <a:ext cx="8402637" cy="54895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8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bg-BG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Класация Топ 100 на фирмите от област Сливен и </a:t>
            </a:r>
          </a:p>
          <a:p>
            <a:pPr>
              <a:lnSpc>
                <a:spcPts val="28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bg-BG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Топ 10 по икономически сектори - данни </a:t>
            </a:r>
            <a:r>
              <a:rPr lang="bg-BG" sz="3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 </a:t>
            </a:r>
            <a:r>
              <a:rPr lang="bg-BG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11</a:t>
            </a:r>
            <a:r>
              <a:rPr lang="bg-BG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г. :</a:t>
            </a:r>
          </a:p>
          <a:p>
            <a:pPr marL="354013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bg-BG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Печалба;</a:t>
            </a:r>
          </a:p>
          <a:p>
            <a:pPr marL="354013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bg-BG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Приходи;</a:t>
            </a:r>
          </a:p>
          <a:p>
            <a:pPr marL="354013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bg-BG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Заети;</a:t>
            </a:r>
          </a:p>
          <a:p>
            <a:pPr marL="354013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bg-BG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Инвестиции.</a:t>
            </a:r>
          </a:p>
          <a:p>
            <a:pPr>
              <a:lnSpc>
                <a:spcPts val="2800"/>
              </a:lnSpc>
              <a:spcBef>
                <a:spcPts val="0"/>
              </a:spcBef>
              <a:defRPr/>
            </a:pPr>
            <a:endParaRPr lang="bg-BG" sz="3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ts val="28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bg-BG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Класация Топ 10 по качествени критерии:</a:t>
            </a:r>
          </a:p>
          <a:p>
            <a:pPr marL="354013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bg-BG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Експортна ориентация;</a:t>
            </a:r>
          </a:p>
          <a:p>
            <a:pPr marL="354013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bg-BG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Средна работна заплата </a:t>
            </a:r>
          </a:p>
          <a:p>
            <a:pPr marL="354013">
              <a:lnSpc>
                <a:spcPts val="2800"/>
              </a:lnSpc>
              <a:spcBef>
                <a:spcPts val="0"/>
              </a:spcBef>
              <a:defRPr/>
            </a:pPr>
            <a:r>
              <a:rPr lang="bg-BG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(персонал  над 10 души);</a:t>
            </a:r>
          </a:p>
          <a:p>
            <a:pPr marL="354013">
              <a:lnSpc>
                <a:spcPts val="28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bg-BG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Иновации.</a:t>
            </a:r>
          </a:p>
        </p:txBody>
      </p:sp>
    </p:spTree>
    <p:extLst>
      <p:ext uri="{BB962C8B-B14F-4D97-AF65-F5344CB8AC3E}">
        <p14:creationId xmlns:p14="http://schemas.microsoft.com/office/powerpoint/2010/main" val="87024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4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288" y="188913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Топ 100</a:t>
            </a:r>
            <a:endParaRPr lang="en-US" sz="3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9750" y="981075"/>
            <a:ext cx="8353425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bg-BG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Първите 10 фирми от „Топ 100“: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g-BG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Е. МИРОЛИО ЕАД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g-BG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ПЪТНО ПОДДЪРЖАНЕ СЛИВЕН ЕООД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g-BG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АТЕС ЕООД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g-BG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ЮГОИЗТОЧНО ДЪРЖАВНО ПРЕДПРИЯТИЕ СЛИВЕН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g-BG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ПАЛИРРИЯ БЪЛГАРИЯ ЕАД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g-BG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ГРАДУС - 3 АД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g-BG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МБАЛ Д-Р ИВАН СЕЛИМИНСКИ АД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g-BG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ЗММ СЛИВЕН АД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g-BG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ФРУКТО СЛИВЕН АД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bg-BG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ТОП МИКС ООД</a:t>
            </a:r>
          </a:p>
          <a:p>
            <a:pPr marL="0" indent="0">
              <a:buFontTx/>
              <a:buNone/>
              <a:defRPr/>
            </a:pPr>
            <a:endParaRPr lang="en-US" sz="20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9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25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4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288" y="76200"/>
            <a:ext cx="82296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/>
              </a:rPr>
              <a:t>Топ 100 по азбучен ред </a:t>
            </a:r>
            <a:r>
              <a:rPr kumimoji="0" lang="bg-BG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/>
              </a:rPr>
              <a:t>- 1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4191000" y="840968"/>
            <a:ext cx="5060951" cy="60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ВЕГАТЕКС ВВ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ВИВА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ВиК</a:t>
            </a: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СЛИВЕН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ВТОРИЧНИ СУРОВИНИ-Сливен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ГАЙТЕК ОЛИВА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ГРАДИ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ГРАДУС - 3 АД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ГРИВАС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ГРИЙН ПАУЪР БГ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ДЕМЕТ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ДИ ДЖИ ЕР ИНТЕРНЕШЪНЪЛ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ДИНАМО СЛИВЕН АД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ДОМОСТРОЕНЕ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ДОРС ЕКСПРЕС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Е. МИРОЛИО ЕАД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ЕВРОТЕКСТИЛ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ЕКО АСОРТИ 05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ЕКО ФАРМ 2005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ЕКОЕНЕРЖИ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ЕЛМАКС ЕООД</a:t>
            </a:r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auto">
          <a:xfrm>
            <a:off x="468313" y="840968"/>
            <a:ext cx="4103687" cy="574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АВТОКОМПЛЕКТ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АГЛИКА АД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АГРО ПОА ИНВЕСТ АД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АГРОТРЕЙД-ДД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АЙГРУП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АРА-РИТЕЙЛ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АРКО ИМПОРТ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АРТЕХ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АТЕС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Б И М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БЕТА КОМЕРС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БЕТАКОМ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БИК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БИЛДИНГ ТД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БИНДЕР АД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БИОКОМ ТРЕНДАФИЛОВ-ЕООД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БРАТЯ ЗАФИРОВИ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БУЛКАРПЕТ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ВАЛЕНТИНО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ВАЯНА ЕООД</a:t>
            </a:r>
          </a:p>
        </p:txBody>
      </p:sp>
    </p:spTree>
    <p:extLst>
      <p:ext uri="{BB962C8B-B14F-4D97-AF65-F5344CB8AC3E}">
        <p14:creationId xmlns:p14="http://schemas.microsoft.com/office/powerpoint/2010/main" val="285580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sz="20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sz="20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4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69343"/>
            <a:ext cx="82296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pitchFamily="34" charset="0"/>
              </a:rPr>
              <a:t>Топ 100 по азбучен ред - 2</a:t>
            </a:r>
            <a:endParaRPr kumimoji="0" lang="en-US" sz="36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4437371" y="781260"/>
            <a:ext cx="4938713" cy="60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МАГРОМ АГРО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МБАЛ Д-Р И.СЕЛИМИНСКИ АД 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bg-BG" sz="20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БАЛ ХАДЖИ ДИМИТЪР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МЕЛНИЦА СЛИВЕН 2003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МЕРКУРИ ИНВЕСТ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МЕТАЛ ЕЛЕКТРИК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МИНЧЕВИ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МЦД 02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НЕВИЛС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НИКОМА 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ОБСЛУЖВАЩА ЗЕМЕДЕЛСКА КООПЕРАЦИЯ СЪГЛАСИЕ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ООД ЗЛ. БЕЛКА-ИВАНОВ И СИЕ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ПАЛИРРИЯ БЪЛГАРИЯ ЕАД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ПАРМАШ АД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ПЕРЛА АД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ППК КОРТЕН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ПЪТНО ПОДДЪРЖАНЕ Сливен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РОЖЕЕ ВАНДЕН БЕРХЕ БГ ЕАД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САГБАЛ ЕВА ЕООД</a:t>
            </a:r>
          </a:p>
          <a:p>
            <a:pPr marL="285750" marR="0" lvl="0" indent="-285750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СД НАЧЕВИ - 90 И СИЕ</a:t>
            </a:r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auto">
          <a:xfrm>
            <a:off x="294139" y="840968"/>
            <a:ext cx="4284278" cy="60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ЕТ ГРАДУС – И.АНГЕЛОВ - 55</a:t>
            </a:r>
          </a:p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ЕТ ДЖОРДЖЕС АБ – Г.БИТЕВ</a:t>
            </a:r>
          </a:p>
          <a:p>
            <a:pPr marL="265113" marR="0" lvl="0" indent="-265113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ЕТ ДИАНА МИ-МИНЧО        ИВАНОВ</a:t>
            </a:r>
          </a:p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ЕТ ДИЯН ТАНЕВ-АГРОПЛОД</a:t>
            </a:r>
          </a:p>
          <a:p>
            <a:pPr marL="265113" marR="0" lvl="0" indent="-265113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ЕТ КОХОРТИС МИЛК – МАКСИМ МИНЧЕВ</a:t>
            </a:r>
          </a:p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ЕТ ТОДОР СТЕФАНОВ</a:t>
            </a:r>
          </a:p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ЖИМ ООД</a:t>
            </a:r>
          </a:p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ЗК ЗЛАТЕН КЛАС</a:t>
            </a:r>
          </a:p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ЗКПУ КОВАЧИТЕ 92</a:t>
            </a:r>
          </a:p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ЗММ НОВА ЗАГОРА АД</a:t>
            </a:r>
          </a:p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ЗММ СЛИВЕН АД</a:t>
            </a:r>
          </a:p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ЗПК ПИОНЕР</a:t>
            </a:r>
          </a:p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ЙОАНА ЕООД</a:t>
            </a:r>
          </a:p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КАЛЕ ЕООД</a:t>
            </a:r>
          </a:p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КАРИО ООД</a:t>
            </a:r>
          </a:p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КОЛХИДА-СЛИВЕН АД</a:t>
            </a:r>
          </a:p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КООПЕРАЦИЯ НАША ЗЕМЯ</a:t>
            </a:r>
          </a:p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КОРКОС ООД</a:t>
            </a:r>
          </a:p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КРОНОС АД</a:t>
            </a:r>
          </a:p>
          <a:p>
            <a:pPr marL="0" marR="0" lvl="0" indent="268288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ЛУКСКОМ ЕООД</a:t>
            </a:r>
          </a:p>
        </p:txBody>
      </p:sp>
    </p:spTree>
    <p:extLst>
      <p:ext uri="{BB962C8B-B14F-4D97-AF65-F5344CB8AC3E}">
        <p14:creationId xmlns:p14="http://schemas.microsoft.com/office/powerpoint/2010/main" val="29571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>
              <a:solidFill>
                <a:schemeClr val="bg1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>
              <a:solidFill>
                <a:schemeClr val="bg1"/>
              </a:solidFill>
            </a:endParaRPr>
          </a:p>
        </p:txBody>
      </p:sp>
      <p:pic>
        <p:nvPicPr>
          <p:cNvPr id="1026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4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333375"/>
            <a:ext cx="82296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/>
              </a:rPr>
              <a:t>Топ 100 по азбучен ред - 3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4747193" y="2438400"/>
            <a:ext cx="4176713" cy="41703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ТРЕЙД ТРАНС ООД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ТРИТОН ООД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УСМ ПРОМСТРОЙ ООД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ФЕНИКС 2004 ООД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ФИШКОМ ООД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ФОРЕСТ ГРУП ЕООД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ФРУКТО СЛИВЕН АД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ХЕМУС МИЛК КОМЕРС ООД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ХЛЕБОЗАВОД ХАДЖИ ДИМИТЪР ООД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ЮИДП ДП СЛИВЕН</a:t>
            </a:r>
          </a:p>
        </p:txBody>
      </p:sp>
      <p:sp>
        <p:nvSpPr>
          <p:cNvPr id="9" name="Правоъгълник 8"/>
          <p:cNvSpPr/>
          <p:nvPr/>
        </p:nvSpPr>
        <p:spPr>
          <a:xfrm>
            <a:off x="598488" y="1268413"/>
            <a:ext cx="4189412" cy="41703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268288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СЕМЕНА СИНХРОН ООД</a:t>
            </a:r>
          </a:p>
          <a:p>
            <a:pPr marL="0" marR="0" lvl="0" indent="268288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СОРИКО ООД</a:t>
            </a:r>
          </a:p>
          <a:p>
            <a:pPr marL="0" marR="0" lvl="0" indent="268288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СТАВЕН АД</a:t>
            </a:r>
          </a:p>
          <a:p>
            <a:pPr marL="0" marR="0" lvl="0" indent="268288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СТРОЙ-КОНСУЛТ ЕООД</a:t>
            </a:r>
          </a:p>
          <a:p>
            <a:pPr marL="0" marR="0" lvl="0" indent="268288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ТАКСИ РОНИ ЕООД</a:t>
            </a:r>
          </a:p>
          <a:p>
            <a:pPr marL="0" marR="0" lvl="0" indent="268288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ТД МОМЧЕВИ И СИЕ ООД</a:t>
            </a:r>
          </a:p>
          <a:p>
            <a:pPr marL="0" marR="0" lvl="0" indent="268288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ТЕРСНАБ АД</a:t>
            </a:r>
          </a:p>
          <a:p>
            <a:pPr marL="268288" marR="0" lvl="0" indent="-268288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ТЕХНОМАШ - БЪЛГАРСКА ИНДУСТРИАЛНА ГРУПА АД</a:t>
            </a:r>
          </a:p>
          <a:p>
            <a:pPr marL="0" marR="0" lvl="0" indent="268288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ТИРБУЛ ЕАД</a:t>
            </a:r>
          </a:p>
          <a:p>
            <a:pPr marL="0" marR="0" lvl="0" indent="268288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bg-BG" sz="20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ТОП МИКС ООД</a:t>
            </a:r>
          </a:p>
        </p:txBody>
      </p:sp>
    </p:spTree>
    <p:extLst>
      <p:ext uri="{BB962C8B-B14F-4D97-AF65-F5344CB8AC3E}">
        <p14:creationId xmlns:p14="http://schemas.microsoft.com/office/powerpoint/2010/main" val="102358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4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188913"/>
            <a:ext cx="3124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Топ 10</a:t>
            </a:r>
            <a:endParaRPr lang="en-US" sz="3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388" y="1166018"/>
            <a:ext cx="410527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bg-BG" sz="2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Строителство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bg-BG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bg-BG" sz="2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ПЪТНО ПОДДЪРЖАНЕ  СЛИВЕН ЕООД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bg-BG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БИЛДИНГ ТД ЕООД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bg-BG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БИНДЕР АД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bg-BG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ВАЯНА ЕООД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bg-BG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ГРАДИ ЕООД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bg-BG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ГРИЙН ПАУЪР БГ ООД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bg-BG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ЕЛМАКС ЕООД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bg-BG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ЛУКСКОМ ЕООД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bg-BG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СТРОЙ-КОНСУЛТ ЕООД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bg-BG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ТЕХНОМАШ - БЪЛГАРСКА ИНДУСТРИАЛНА ГРУПА АД</a:t>
            </a:r>
          </a:p>
          <a:p>
            <a:pPr marL="0" indent="0">
              <a:buFontTx/>
              <a:buNone/>
              <a:defRPr/>
            </a:pPr>
            <a:endParaRPr lang="bg-BG" sz="2000" b="1" i="1" dirty="0" smtClean="0">
              <a:solidFill>
                <a:srgbClr val="000066"/>
              </a:solidFill>
              <a:latin typeface="Arial Black" pitchFamily="34" charset="0"/>
            </a:endParaRPr>
          </a:p>
          <a:p>
            <a:pPr marL="0" indent="0">
              <a:buFontTx/>
              <a:buNone/>
              <a:defRPr/>
            </a:pPr>
            <a:endParaRPr lang="bg-BG" b="1" i="1" dirty="0" smtClean="0">
              <a:solidFill>
                <a:srgbClr val="000066"/>
              </a:solidFill>
              <a:latin typeface="Arial Black" pitchFamily="34" charset="0"/>
            </a:endParaRPr>
          </a:p>
          <a:p>
            <a:pPr marL="0" indent="0">
              <a:buFontTx/>
              <a:buNone/>
              <a:defRPr/>
            </a:pPr>
            <a:endParaRPr lang="bg-BG" b="1" i="1" dirty="0" smtClean="0">
              <a:solidFill>
                <a:srgbClr val="000066"/>
              </a:solidFill>
              <a:latin typeface="Arial Black" pitchFamily="34" charset="0"/>
            </a:endParaRP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2056" name="Picture 8" descr="C:\Users\Administrator\Desktop\DSCF78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02906"/>
            <a:ext cx="3279668" cy="24622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5" name="Picture 7" descr="http://infobulgaria.info/user_uploads/2302/galleries/155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96" y="1756567"/>
            <a:ext cx="3507638" cy="2828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3" name="Picture 5" descr="C:\Users\Administrator\Desktop\460x3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06" y="188912"/>
            <a:ext cx="3105150" cy="23018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846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4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3733800" y="784204"/>
            <a:ext cx="533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Производство на текстил и облекло</a:t>
            </a:r>
          </a:p>
          <a:p>
            <a:pPr algn="ctr">
              <a:defRPr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bg-BG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Е.МИРОЛИО ЕАД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АГЛИКА АД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БАЛДИС ЕООД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КОЛХИДА-СЛИВЕН АД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НЕДИН ООД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ПАМЕЛА ЕООД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ПРОНТО МОДА ЕООД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РАМИЛ ООД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РОЖЕЕ ВАНДЕН БЕРХЕ БГ ЕАД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СОКСЕТ ЕООД</a:t>
            </a:r>
          </a:p>
          <a:p>
            <a:pPr>
              <a:defRPr/>
            </a:pPr>
            <a:endParaRPr lang="bg-BG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53000" y="123129"/>
            <a:ext cx="3124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Топ 10</a:t>
            </a:r>
            <a:endParaRPr lang="en-US" sz="3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Fabric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0" y="448586"/>
            <a:ext cx="3336331" cy="2837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100" name="Picture 4" descr="Yar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5" y="3352800"/>
            <a:ext cx="3276600" cy="27865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102" name="Picture 6" descr="&amp;IEcy;&amp;dcy;&amp;ncy;&amp;acy; &amp;ocy;&amp;tcy; &amp;fcy;&amp;acy;&amp;bcy;&amp;rcy;&amp;icy;&amp;kcy;&amp;icy;&amp;tcy;&amp;iecy; &amp;ncy;&amp;acy; &amp;IEcy;. &amp;Mcy;&amp;icy;&amp;rcy;&amp;ocy;&amp;lcy;&amp;icy;&amp;ocy;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4343400"/>
            <a:ext cx="3695700" cy="2297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800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Administrato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4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4768231" y="434756"/>
            <a:ext cx="2350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Топ 10</a:t>
            </a: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3657600" y="1397674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Производство на хранителни продукти и </a:t>
            </a:r>
            <a:r>
              <a:rPr lang="bg-BG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/>
                <a:cs typeface="Arial" pitchFamily="34" charset="0"/>
              </a:rPr>
              <a:t>напитки</a:t>
            </a:r>
          </a:p>
          <a:p>
            <a:pPr algn="ctr"/>
            <a:r>
              <a:rPr lang="bg-BG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ПАЛИРРИЯ </a:t>
            </a: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БЪЛГАРИЯ ЕАД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БРАТЯ ЗАФИРОВИ ООД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ГРАДУС - 3 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ГРИВАС ООД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КРОНОС 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МЕЛНИЦА СЛИВЕН 2003 ООД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ТИРБУЛ </a:t>
            </a: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ЕАД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ТОП МИКС ООД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ФИШКОМ ООД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bg-BG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ФРУКТО СЛИВЕН АД</a:t>
            </a:r>
          </a:p>
          <a:p>
            <a:endParaRPr lang="bg-B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84" y="304800"/>
            <a:ext cx="1790700" cy="1857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palirria.com/uploads/rretvasemb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438398"/>
            <a:ext cx="1828800" cy="1981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9" name="Picture 7" descr="http://palirria.com/uploads/rretvaselu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5" y="4648200"/>
            <a:ext cx="1836234" cy="19892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706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878</Words>
  <Application>Microsoft Office PowerPoint</Application>
  <PresentationFormat>Презентация на цял екран (4:3)</PresentationFormat>
  <Paragraphs>281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18" baseType="lpstr"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Antonia Siveva</cp:lastModifiedBy>
  <cp:revision>51</cp:revision>
  <dcterms:created xsi:type="dcterms:W3CDTF">2012-12-14T08:26:37Z</dcterms:created>
  <dcterms:modified xsi:type="dcterms:W3CDTF">2012-12-20T15:16:08Z</dcterms:modified>
</cp:coreProperties>
</file>